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56" r:id="rId1"/>
  </p:sldMasterIdLst>
  <p:notesMasterIdLst>
    <p:notesMasterId r:id="rId24"/>
  </p:notesMasterIdLst>
  <p:sldIdLst>
    <p:sldId id="427" r:id="rId2"/>
    <p:sldId id="447" r:id="rId3"/>
    <p:sldId id="412" r:id="rId4"/>
    <p:sldId id="414" r:id="rId5"/>
    <p:sldId id="416" r:id="rId6"/>
    <p:sldId id="413" r:id="rId7"/>
    <p:sldId id="432" r:id="rId8"/>
    <p:sldId id="434" r:id="rId9"/>
    <p:sldId id="435" r:id="rId10"/>
    <p:sldId id="436" r:id="rId11"/>
    <p:sldId id="437" r:id="rId12"/>
    <p:sldId id="438" r:id="rId13"/>
    <p:sldId id="440" r:id="rId14"/>
    <p:sldId id="439" r:id="rId15"/>
    <p:sldId id="441" r:id="rId16"/>
    <p:sldId id="442" r:id="rId17"/>
    <p:sldId id="443" r:id="rId18"/>
    <p:sldId id="444" r:id="rId19"/>
    <p:sldId id="445" r:id="rId20"/>
    <p:sldId id="446" r:id="rId21"/>
    <p:sldId id="421" r:id="rId22"/>
    <p:sldId id="43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6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9933"/>
    <a:srgbClr val="FFCC00"/>
    <a:srgbClr val="FFCC66"/>
    <a:srgbClr val="FF9966"/>
    <a:srgbClr val="FF6600"/>
    <a:srgbClr val="FF505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307" autoAdjust="0"/>
    <p:restoredTop sz="92629" autoAdjust="0"/>
  </p:normalViewPr>
  <p:slideViewPr>
    <p:cSldViewPr snapToGrid="0">
      <p:cViewPr varScale="1">
        <p:scale>
          <a:sx n="69" d="100"/>
          <a:sy n="69" d="100"/>
        </p:scale>
        <p:origin x="774" y="66"/>
      </p:cViewPr>
      <p:guideLst>
        <p:guide orient="horz" pos="3464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&#1058;&#1072;&#1090;&#1100;&#1103;&#1085;&#1072;\Desktop\&#1070;&#1083;&#1103;%20&#1087;&#1088;&#1077;&#1079;&#1077;&#1085;&#1090;&#1072;&#1094;&#1080;&#1103;\&#1060;-138%20&#1043;&#1088;&#1072;&#1092;&#1080;&#1082;&#1080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8280021290496631"/>
          <c:w val="0.59914790693168951"/>
          <c:h val="0.623175443546489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Возрастная структура педагогических кадров Республики Бурятия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моложе 25</c:v>
                </c:pt>
                <c:pt idx="1">
                  <c:v>25-35 лет</c:v>
                </c:pt>
                <c:pt idx="2">
                  <c:v>35 и старше</c:v>
                </c:pt>
                <c:pt idx="3">
                  <c:v>пенсионеры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5.9</c:v>
                </c:pt>
                <c:pt idx="1">
                  <c:v>16.600000000000001</c:v>
                </c:pt>
                <c:pt idx="2">
                  <c:v>77.5</c:v>
                </c:pt>
                <c:pt idx="3">
                  <c:v>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64897937680733"/>
          <c:y val="0.24254573004684313"/>
          <c:w val="0.34480772780775737"/>
          <c:h val="0.349352391966085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699721496406176E-2"/>
          <c:y val="0.18562698609729317"/>
          <c:w val="0.44991192813489939"/>
          <c:h val="0.613769254795314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Основное внимание сосредоточено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Повышение качества преподавания</c:v>
                </c:pt>
                <c:pt idx="1">
                  <c:v>Техника и способ преподавания</c:v>
                </c:pt>
                <c:pt idx="2">
                  <c:v>Умение общаться с детьми</c:v>
                </c:pt>
                <c:pt idx="3">
                  <c:v>Адаптация к учительской профессии</c:v>
                </c:pt>
                <c:pt idx="4">
                  <c:v>Улучшение успеваемости учеников</c:v>
                </c:pt>
                <c:pt idx="5">
                  <c:v>Умение находить новые знания</c:v>
                </c:pt>
                <c:pt idx="6">
                  <c:v>Умение работать с документацией, отчетностью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13.7</c:v>
                </c:pt>
                <c:pt idx="1">
                  <c:v>13.6</c:v>
                </c:pt>
                <c:pt idx="2">
                  <c:v>13.2</c:v>
                </c:pt>
                <c:pt idx="3">
                  <c:v>12.6</c:v>
                </c:pt>
                <c:pt idx="4">
                  <c:v>8.9</c:v>
                </c:pt>
                <c:pt idx="5">
                  <c:v>8.1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958302161950766"/>
          <c:y val="0.17609082514778229"/>
          <c:w val="0.4506305020834791"/>
          <c:h val="0.7483512278895037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9668105357556776E-2"/>
          <c:y val="2.4935060855292221E-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28278926149422E-2"/>
          <c:y val="0.24793107713572726"/>
          <c:w val="0.51902678396857271"/>
          <c:h val="0.632777824680998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Осуществление профессиональной деятельности с умением…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Согласно базовой программе, проводить уроки по той или иной теме</c:v>
                </c:pt>
                <c:pt idx="1">
                  <c:v>Модифицировать базовую программу, компилируя, добавляя элементы из других программ, ориентируясь на возрастные и личностные особенности своих учащихся</c:v>
                </c:pt>
                <c:pt idx="2">
                  <c:v>Согласно базовой программе проводить внеурочное мероприятие</c:v>
                </c:pt>
                <c:pt idx="3">
                  <c:v>Разработать свою авторскую программу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71.099999999999994</c:v>
                </c:pt>
                <c:pt idx="1">
                  <c:v>19.3</c:v>
                </c:pt>
                <c:pt idx="2">
                  <c:v>9</c:v>
                </c:pt>
                <c:pt idx="3">
                  <c:v>0.6000000000000002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066674522486843"/>
          <c:y val="0.11735067923498449"/>
          <c:w val="0.36162391812033734"/>
          <c:h val="0.8826492836994027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Обучение на курсах повышения квалификации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Проходили обучение</c:v>
                </c:pt>
                <c:pt idx="1">
                  <c:v>Не обучались на курсах повышения квалификации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13.9</c:v>
                </c:pt>
                <c:pt idx="1">
                  <c:v>86.1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8366556175516149"/>
          <c:y val="0.28098484086703263"/>
          <c:w val="0.35896212819993351"/>
          <c:h val="0.5088601453992480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чем Вы видите свои перспективы на ближайшие 3 года?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Лист1!$A$2:$A$13</c:f>
              <c:strCache>
                <c:ptCount val="12"/>
                <c:pt idx="0">
                  <c:v>Обучение на более высоком уровне (ВУЗ, магистратура)</c:v>
                </c:pt>
                <c:pt idx="1">
                  <c:v>Научная деятельность, защита диссертации</c:v>
                </c:pt>
                <c:pt idx="2">
                  <c:v>Расширение круга профессионального общения</c:v>
                </c:pt>
                <c:pt idx="3">
                  <c:v>Повышение должности в области образования (стать руководителем МО, завучем, директором и т.д.)</c:v>
                </c:pt>
                <c:pt idx="4">
                  <c:v>Повышение профессионального мастерства </c:v>
                </c:pt>
                <c:pt idx="5">
                  <c:v>Приобретение новых умений, освоение новых деятельностей в рамках педагогической деятельности </c:v>
                </c:pt>
                <c:pt idx="6">
                  <c:v>Реализация собственных педагогических проектов</c:v>
                </c:pt>
                <c:pt idx="7">
                  <c:v>Работа в молодежной общественной профессиональной организации</c:v>
                </c:pt>
                <c:pt idx="8">
                  <c:v>Смена места работы, оставаясь в профессии</c:v>
                </c:pt>
                <c:pt idx="9">
                  <c:v>Смена места жительства, оставаясь в профессии</c:v>
                </c:pt>
                <c:pt idx="10">
                  <c:v>Сочетание педагогической деятельности с участием в общественно-политической жизни своего города, села, района</c:v>
                </c:pt>
                <c:pt idx="11">
                  <c:v>Уход из профессии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15.1</c:v>
                </c:pt>
                <c:pt idx="1">
                  <c:v>3.6</c:v>
                </c:pt>
                <c:pt idx="2">
                  <c:v>11.8</c:v>
                </c:pt>
                <c:pt idx="3">
                  <c:v>4.3</c:v>
                </c:pt>
                <c:pt idx="4">
                  <c:v>17.7</c:v>
                </c:pt>
                <c:pt idx="5">
                  <c:v>9.5</c:v>
                </c:pt>
                <c:pt idx="6">
                  <c:v>7.7</c:v>
                </c:pt>
                <c:pt idx="7">
                  <c:v>3</c:v>
                </c:pt>
                <c:pt idx="8">
                  <c:v>2.1</c:v>
                </c:pt>
                <c:pt idx="9">
                  <c:v>3.5</c:v>
                </c:pt>
                <c:pt idx="10">
                  <c:v>2.4</c:v>
                </c:pt>
                <c:pt idx="1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530614378252078E-2"/>
          <c:y val="0.10666698420931001"/>
          <c:w val="0.56654731498539768"/>
          <c:h val="0.89109257602941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802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'1.5'!$A$2:$A$4</c:f>
              <c:strCache>
                <c:ptCount val="3"/>
                <c:pt idx="0">
                  <c:v>моложе 25 лет</c:v>
                </c:pt>
                <c:pt idx="1">
                  <c:v>от 25 лет до 35</c:v>
                </c:pt>
                <c:pt idx="2">
                  <c:v>от 35 лет</c:v>
                </c:pt>
              </c:strCache>
            </c:strRef>
          </c:cat>
          <c:val>
            <c:numRef>
              <c:f>'1.5'!$B$2:$B$4</c:f>
              <c:numCache>
                <c:formatCode>0.00%</c:formatCode>
                <c:ptCount val="3"/>
                <c:pt idx="0">
                  <c:v>5.8599999999999999E-2</c:v>
                </c:pt>
                <c:pt idx="1">
                  <c:v>0.1641</c:v>
                </c:pt>
                <c:pt idx="2">
                  <c:v>0.7773000000000001</c:v>
                </c:pt>
              </c:numCache>
            </c:numRef>
          </c:val>
        </c:ser>
        <c:ser>
          <c:idx val="1"/>
          <c:order val="1"/>
          <c:tx>
            <c:strRef>
              <c:f>'1.5'!$B$2</c:f>
              <c:strCache>
                <c:ptCount val="1"/>
                <c:pt idx="0">
                  <c:v>5,86%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2"/>
          <c:order val="2"/>
          <c:tx>
            <c:strRef>
              <c:f>'1.5'!$B$3</c:f>
              <c:strCache>
                <c:ptCount val="1"/>
                <c:pt idx="0">
                  <c:v>16,41%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3"/>
          <c:order val="3"/>
          <c:tx>
            <c:strRef>
              <c:f>'1.5'!$B$4</c:f>
              <c:strCache>
                <c:ptCount val="1"/>
                <c:pt idx="0">
                  <c:v>77,73%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59202718950868"/>
          <c:y val="9.9235430306996081E-2"/>
          <c:w val="0.37224953355468066"/>
          <c:h val="0.7276242560457132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5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Проживание</a:t>
            </a:r>
            <a:r>
              <a:rPr lang="ru-RU" sz="2800" baseline="0" dirty="0"/>
              <a:t> в населенном пункте</a:t>
            </a:r>
            <a:endParaRPr lang="ru-RU" sz="2800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Столица региона / крупный город</c:v>
                </c:pt>
                <c:pt idx="1">
                  <c:v>Малый город</c:v>
                </c:pt>
                <c:pt idx="2">
                  <c:v>Сельская местность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16.7</c:v>
                </c:pt>
                <c:pt idx="1">
                  <c:v>10.5</c:v>
                </c:pt>
                <c:pt idx="2">
                  <c:v>72.8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380388797187865"/>
          <c:y val="0.3102086782415146"/>
          <c:w val="0.28558290398821251"/>
          <c:h val="0.46369336205355627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Гендерное различие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Мужской пол</c:v>
                </c:pt>
                <c:pt idx="1">
                  <c:v>Женский пол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Возрастное различие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20-25 лет</c:v>
                </c:pt>
                <c:pt idx="1">
                  <c:v>26-30 лет</c:v>
                </c:pt>
                <c:pt idx="2">
                  <c:v>31-35 лет</c:v>
                </c:pt>
                <c:pt idx="3">
                  <c:v>Старше 35 лет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27.9</c:v>
                </c:pt>
                <c:pt idx="2">
                  <c:v>6.8</c:v>
                </c:pt>
                <c:pt idx="3">
                  <c:v>0.30000000000000021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/>
              <a:t>Педагогический</a:t>
            </a:r>
            <a:r>
              <a:rPr lang="ru-RU" sz="2400" baseline="0" dirty="0"/>
              <a:t> стаж</a:t>
            </a:r>
            <a:endParaRPr lang="ru-RU" sz="2400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Менее 1 года</c:v>
                </c:pt>
                <c:pt idx="1">
                  <c:v>От 1 года до 2 лет</c:v>
                </c:pt>
                <c:pt idx="2">
                  <c:v>От 2 до 3 лет</c:v>
                </c:pt>
                <c:pt idx="3">
                  <c:v>Более 3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44.9</c:v>
                </c:pt>
                <c:pt idx="1">
                  <c:v>28.8</c:v>
                </c:pt>
                <c:pt idx="2">
                  <c:v>26</c:v>
                </c:pt>
                <c:pt idx="3">
                  <c:v>0.30000000000000021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Преподаваемые предметы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Предметы</c:v>
                </c:pt>
              </c:strCache>
            </c:strRef>
          </c:tx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5,5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2723801851888193E-2"/>
                  <c:y val="-9.04575577654875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6,5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29,5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Начальные классы</c:v>
                </c:pt>
                <c:pt idx="1">
                  <c:v>Иностранные языки</c:v>
                </c:pt>
                <c:pt idx="2">
                  <c:v>Физическая культура</c:v>
                </c:pt>
                <c:pt idx="3">
                  <c:v>История</c:v>
                </c:pt>
                <c:pt idx="4">
                  <c:v>Обществознание</c:v>
                </c:pt>
                <c:pt idx="5">
                  <c:v>Русский язык</c:v>
                </c:pt>
                <c:pt idx="6">
                  <c:v>Литература</c:v>
                </c:pt>
                <c:pt idx="7">
                  <c:v>Алгебра</c:v>
                </c:pt>
                <c:pt idx="8">
                  <c:v>Геометрия</c:v>
                </c:pt>
                <c:pt idx="9">
                  <c:v>Другое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16.5</c:v>
                </c:pt>
                <c:pt idx="1">
                  <c:v>11.4</c:v>
                </c:pt>
                <c:pt idx="2">
                  <c:v>9</c:v>
                </c:pt>
                <c:pt idx="3">
                  <c:v>7.3</c:v>
                </c:pt>
                <c:pt idx="4">
                  <c:v>5.5</c:v>
                </c:pt>
                <c:pt idx="5">
                  <c:v>6.5</c:v>
                </c:pt>
                <c:pt idx="6">
                  <c:v>0</c:v>
                </c:pt>
                <c:pt idx="7">
                  <c:v>4.3</c:v>
                </c:pt>
                <c:pt idx="8">
                  <c:v>3.9</c:v>
                </c:pt>
                <c:pt idx="9">
                  <c:v>29.5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00972107170419"/>
          <c:y val="9.8142350911829754E-2"/>
          <c:w val="0.32473604367595849"/>
          <c:h val="0.8710369510249396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32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Функции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46,4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31,1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22,5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Учитель-предметник</c:v>
                </c:pt>
                <c:pt idx="1">
                  <c:v>Классный руководитель</c:v>
                </c:pt>
                <c:pt idx="2">
                  <c:v>Другие функции</c:v>
                </c:pt>
                <c:pt idx="3">
                  <c:v>Работа по совместительству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46.4</c:v>
                </c:pt>
                <c:pt idx="1">
                  <c:v>31.1</c:v>
                </c:pt>
                <c:pt idx="2">
                  <c:v>22.5</c:v>
                </c:pt>
                <c:pt idx="3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Дефициты в реализации профессиональной деятельности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21,3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18,2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9,2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8,9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7,5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7,5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Дефицит времени</c:v>
                </c:pt>
                <c:pt idx="1">
                  <c:v>Дефицит опыта в работе с детьми</c:v>
                </c:pt>
                <c:pt idx="2">
                  <c:v>Дефицит опыта участия в деятельности разного вида</c:v>
                </c:pt>
                <c:pt idx="3">
                  <c:v>Дефицит умения планирования деятельности и ресурсов</c:v>
                </c:pt>
                <c:pt idx="4">
                  <c:v>Дефицит владения метапредметными компетенциями</c:v>
                </c:pt>
                <c:pt idx="5">
                  <c:v>Дефицит понимания со стороны родителей и т.д.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21.3</c:v>
                </c:pt>
                <c:pt idx="1">
                  <c:v>18.2</c:v>
                </c:pt>
                <c:pt idx="2">
                  <c:v>9.2000000000000011</c:v>
                </c:pt>
                <c:pt idx="3">
                  <c:v>8.9</c:v>
                </c:pt>
                <c:pt idx="4">
                  <c:v>7.5</c:v>
                </c:pt>
                <c:pt idx="5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704827234037674"/>
          <c:y val="0.1487115521880909"/>
          <c:w val="0.3676455880380109"/>
          <c:h val="0.7983322217076153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D1723-057C-4418-AFE3-15FE13EAAD9E}" type="doc">
      <dgm:prSet loTypeId="urn:microsoft.com/office/officeart/2005/8/layout/pyramid2" loCatId="pyramid" qsTypeId="urn:microsoft.com/office/officeart/2005/8/quickstyle/simple1" qsCatId="simple" csTypeId="urn:microsoft.com/office/officeart/2005/8/colors/accent2_5" csCatId="accent2" phldr="1"/>
      <dgm:spPr/>
    </dgm:pt>
    <dgm:pt modelId="{034FAA52-9127-4EED-81B5-3FDEE1E47524}">
      <dgm:prSet phldrT="[Текст]" custT="1"/>
      <dgm:spPr/>
      <dgm:t>
        <a:bodyPr/>
        <a:lstStyle/>
        <a:p>
          <a:r>
            <a:rPr lang="ru-RU" sz="2000" smtClean="0"/>
            <a:t>Адаптация </a:t>
          </a:r>
          <a:endParaRPr lang="ru-RU" sz="2000" dirty="0"/>
        </a:p>
      </dgm:t>
    </dgm:pt>
    <dgm:pt modelId="{E0C68159-D294-4555-9855-1E93FC21A3BB}" type="parTrans" cxnId="{D80A91DA-443E-41C3-8391-A750D6B88E40}">
      <dgm:prSet/>
      <dgm:spPr/>
      <dgm:t>
        <a:bodyPr/>
        <a:lstStyle/>
        <a:p>
          <a:endParaRPr lang="ru-RU" sz="1600"/>
        </a:p>
      </dgm:t>
    </dgm:pt>
    <dgm:pt modelId="{F768FA27-ED37-4183-9A00-CCE6676C36C4}" type="sibTrans" cxnId="{D80A91DA-443E-41C3-8391-A750D6B88E40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600"/>
        </a:p>
      </dgm:t>
    </dgm:pt>
    <dgm:pt modelId="{D2EABF33-7F05-4879-B302-ADA81B1C5B9C}">
      <dgm:prSet phldrT="[Текст]" custT="1"/>
      <dgm:spPr/>
      <dgm:t>
        <a:bodyPr/>
        <a:lstStyle/>
        <a:p>
          <a:r>
            <a:rPr lang="ru-RU" sz="2000" dirty="0" smtClean="0"/>
            <a:t>Закрепление </a:t>
          </a:r>
          <a:endParaRPr lang="ru-RU" sz="2000" dirty="0"/>
        </a:p>
      </dgm:t>
    </dgm:pt>
    <dgm:pt modelId="{D3AD2EA0-EAE6-4343-9E6B-3097049C0444}" type="parTrans" cxnId="{40EA4E0E-71AD-46F0-8FF3-391FE71D4A6E}">
      <dgm:prSet/>
      <dgm:spPr/>
      <dgm:t>
        <a:bodyPr/>
        <a:lstStyle/>
        <a:p>
          <a:endParaRPr lang="ru-RU" sz="1600"/>
        </a:p>
      </dgm:t>
    </dgm:pt>
    <dgm:pt modelId="{6A6B8633-A813-411B-9D3C-98764FD415AD}" type="sibTrans" cxnId="{40EA4E0E-71AD-46F0-8FF3-391FE71D4A6E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600"/>
        </a:p>
      </dgm:t>
    </dgm:pt>
    <dgm:pt modelId="{F38D180A-0942-4FF4-96F9-92DC3EBE791B}">
      <dgm:prSet phldrT="[Текст]" custT="1"/>
      <dgm:spPr/>
      <dgm:t>
        <a:bodyPr/>
        <a:lstStyle/>
        <a:p>
          <a:r>
            <a:rPr lang="ru-RU" sz="1800" dirty="0" smtClean="0"/>
            <a:t>Профессиональное развитие</a:t>
          </a:r>
          <a:endParaRPr lang="ru-RU" sz="1800" dirty="0"/>
        </a:p>
      </dgm:t>
    </dgm:pt>
    <dgm:pt modelId="{32E1F6F5-88F5-4C02-BBF2-095B9D5DB198}" type="parTrans" cxnId="{C7E504DF-F893-4EF3-999A-4BE4F36DC122}">
      <dgm:prSet/>
      <dgm:spPr/>
      <dgm:t>
        <a:bodyPr/>
        <a:lstStyle/>
        <a:p>
          <a:endParaRPr lang="ru-RU" sz="1600"/>
        </a:p>
      </dgm:t>
    </dgm:pt>
    <dgm:pt modelId="{05437012-0CE2-4338-A3F7-5520A0EC0339}" type="sibTrans" cxnId="{C7E504DF-F893-4EF3-999A-4BE4F36DC122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600"/>
        </a:p>
      </dgm:t>
    </dgm:pt>
    <dgm:pt modelId="{C2DCA421-4FD3-48DD-B0C2-ED29AB94431F}" type="pres">
      <dgm:prSet presAssocID="{B4ED1723-057C-4418-AFE3-15FE13EAAD9E}" presName="compositeShape" presStyleCnt="0">
        <dgm:presLayoutVars>
          <dgm:dir/>
          <dgm:resizeHandles/>
        </dgm:presLayoutVars>
      </dgm:prSet>
      <dgm:spPr/>
    </dgm:pt>
    <dgm:pt modelId="{FA1DA8A3-895A-422D-A2C7-8ECBFF12FBB1}" type="pres">
      <dgm:prSet presAssocID="{B4ED1723-057C-4418-AFE3-15FE13EAAD9E}" presName="pyramid" presStyleLbl="node1" presStyleIdx="0" presStyleCnt="1" custLinFactNeighborX="11558" custLinFactNeighborY="351"/>
      <dgm:spPr/>
    </dgm:pt>
    <dgm:pt modelId="{919CF1F6-ACA6-4E8C-B108-0854723C97F0}" type="pres">
      <dgm:prSet presAssocID="{B4ED1723-057C-4418-AFE3-15FE13EAAD9E}" presName="theList" presStyleCnt="0"/>
      <dgm:spPr/>
    </dgm:pt>
    <dgm:pt modelId="{5CA0F3CD-924B-49EA-8140-7FC3D51D17DC}" type="pres">
      <dgm:prSet presAssocID="{034FAA52-9127-4EED-81B5-3FDEE1E47524}" presName="aNode" presStyleLbl="fgAcc1" presStyleIdx="0" presStyleCnt="3" custLinFactNeighborX="-15980" custLinFactNeighborY="13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A64D5-B86D-4821-AC69-9F5209E690B5}" type="pres">
      <dgm:prSet presAssocID="{034FAA52-9127-4EED-81B5-3FDEE1E47524}" presName="aSpace" presStyleCnt="0"/>
      <dgm:spPr/>
    </dgm:pt>
    <dgm:pt modelId="{C4BE99A8-F095-4BD1-AE04-6FD06D454D6A}" type="pres">
      <dgm:prSet presAssocID="{D2EABF33-7F05-4879-B302-ADA81B1C5B9C}" presName="aNode" presStyleLbl="fgAcc1" presStyleIdx="1" presStyleCnt="3" custLinFactY="2767" custLinFactNeighborX="-159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AB29A-10D3-43FE-BF70-6225F9DB25B9}" type="pres">
      <dgm:prSet presAssocID="{D2EABF33-7F05-4879-B302-ADA81B1C5B9C}" presName="aSpace" presStyleCnt="0"/>
      <dgm:spPr/>
    </dgm:pt>
    <dgm:pt modelId="{8DB718C7-52D2-475A-8F11-B274AA3DCDA9}" type="pres">
      <dgm:prSet presAssocID="{F38D180A-0942-4FF4-96F9-92DC3EBE791B}" presName="aNode" presStyleLbl="fgAcc1" presStyleIdx="2" presStyleCnt="3" custLinFactY="10064" custLinFactNeighborX="-159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E2634-2BA0-4E32-8489-AC2A3EDD5131}" type="pres">
      <dgm:prSet presAssocID="{F38D180A-0942-4FF4-96F9-92DC3EBE791B}" presName="aSpace" presStyleCnt="0"/>
      <dgm:spPr/>
    </dgm:pt>
  </dgm:ptLst>
  <dgm:cxnLst>
    <dgm:cxn modelId="{D80A91DA-443E-41C3-8391-A750D6B88E40}" srcId="{B4ED1723-057C-4418-AFE3-15FE13EAAD9E}" destId="{034FAA52-9127-4EED-81B5-3FDEE1E47524}" srcOrd="0" destOrd="0" parTransId="{E0C68159-D294-4555-9855-1E93FC21A3BB}" sibTransId="{F768FA27-ED37-4183-9A00-CCE6676C36C4}"/>
    <dgm:cxn modelId="{C2E62D1D-5A24-42A6-8FEF-4E407FA3B869}" type="presOf" srcId="{B4ED1723-057C-4418-AFE3-15FE13EAAD9E}" destId="{C2DCA421-4FD3-48DD-B0C2-ED29AB94431F}" srcOrd="0" destOrd="0" presId="urn:microsoft.com/office/officeart/2005/8/layout/pyramid2"/>
    <dgm:cxn modelId="{186FD72A-9757-49A4-8B9C-3ECB5D480D11}" type="presOf" srcId="{F38D180A-0942-4FF4-96F9-92DC3EBE791B}" destId="{8DB718C7-52D2-475A-8F11-B274AA3DCDA9}" srcOrd="0" destOrd="0" presId="urn:microsoft.com/office/officeart/2005/8/layout/pyramid2"/>
    <dgm:cxn modelId="{C7E504DF-F893-4EF3-999A-4BE4F36DC122}" srcId="{B4ED1723-057C-4418-AFE3-15FE13EAAD9E}" destId="{F38D180A-0942-4FF4-96F9-92DC3EBE791B}" srcOrd="2" destOrd="0" parTransId="{32E1F6F5-88F5-4C02-BBF2-095B9D5DB198}" sibTransId="{05437012-0CE2-4338-A3F7-5520A0EC0339}"/>
    <dgm:cxn modelId="{DADE6A27-61E1-4B9D-B142-32D9F8A34998}" type="presOf" srcId="{D2EABF33-7F05-4879-B302-ADA81B1C5B9C}" destId="{C4BE99A8-F095-4BD1-AE04-6FD06D454D6A}" srcOrd="0" destOrd="0" presId="urn:microsoft.com/office/officeart/2005/8/layout/pyramid2"/>
    <dgm:cxn modelId="{3BB6611E-8F98-4909-AE65-416BB6ADCB38}" type="presOf" srcId="{034FAA52-9127-4EED-81B5-3FDEE1E47524}" destId="{5CA0F3CD-924B-49EA-8140-7FC3D51D17DC}" srcOrd="0" destOrd="0" presId="urn:microsoft.com/office/officeart/2005/8/layout/pyramid2"/>
    <dgm:cxn modelId="{40EA4E0E-71AD-46F0-8FF3-391FE71D4A6E}" srcId="{B4ED1723-057C-4418-AFE3-15FE13EAAD9E}" destId="{D2EABF33-7F05-4879-B302-ADA81B1C5B9C}" srcOrd="1" destOrd="0" parTransId="{D3AD2EA0-EAE6-4343-9E6B-3097049C0444}" sibTransId="{6A6B8633-A813-411B-9D3C-98764FD415AD}"/>
    <dgm:cxn modelId="{4BC947D9-ECD3-4332-96B7-3EEFBA40EA3B}" type="presParOf" srcId="{C2DCA421-4FD3-48DD-B0C2-ED29AB94431F}" destId="{FA1DA8A3-895A-422D-A2C7-8ECBFF12FBB1}" srcOrd="0" destOrd="0" presId="urn:microsoft.com/office/officeart/2005/8/layout/pyramid2"/>
    <dgm:cxn modelId="{ED2F077B-9F0E-4927-9002-6533C28AE4B4}" type="presParOf" srcId="{C2DCA421-4FD3-48DD-B0C2-ED29AB94431F}" destId="{919CF1F6-ACA6-4E8C-B108-0854723C97F0}" srcOrd="1" destOrd="0" presId="urn:microsoft.com/office/officeart/2005/8/layout/pyramid2"/>
    <dgm:cxn modelId="{93374920-C2B6-400E-A886-473AC294B83B}" type="presParOf" srcId="{919CF1F6-ACA6-4E8C-B108-0854723C97F0}" destId="{5CA0F3CD-924B-49EA-8140-7FC3D51D17DC}" srcOrd="0" destOrd="0" presId="urn:microsoft.com/office/officeart/2005/8/layout/pyramid2"/>
    <dgm:cxn modelId="{84251784-56F5-41FB-8CAE-B704C819BC42}" type="presParOf" srcId="{919CF1F6-ACA6-4E8C-B108-0854723C97F0}" destId="{449A64D5-B86D-4821-AC69-9F5209E690B5}" srcOrd="1" destOrd="0" presId="urn:microsoft.com/office/officeart/2005/8/layout/pyramid2"/>
    <dgm:cxn modelId="{CC98E4F5-47C0-488F-BCF6-13C1760095D5}" type="presParOf" srcId="{919CF1F6-ACA6-4E8C-B108-0854723C97F0}" destId="{C4BE99A8-F095-4BD1-AE04-6FD06D454D6A}" srcOrd="2" destOrd="0" presId="urn:microsoft.com/office/officeart/2005/8/layout/pyramid2"/>
    <dgm:cxn modelId="{E395108F-6AE4-4CAF-AFB9-567507862574}" type="presParOf" srcId="{919CF1F6-ACA6-4E8C-B108-0854723C97F0}" destId="{529AB29A-10D3-43FE-BF70-6225F9DB25B9}" srcOrd="3" destOrd="0" presId="urn:microsoft.com/office/officeart/2005/8/layout/pyramid2"/>
    <dgm:cxn modelId="{DE148A16-88C8-467A-8625-2F94E46668D8}" type="presParOf" srcId="{919CF1F6-ACA6-4E8C-B108-0854723C97F0}" destId="{8DB718C7-52D2-475A-8F11-B274AA3DCDA9}" srcOrd="4" destOrd="0" presId="urn:microsoft.com/office/officeart/2005/8/layout/pyramid2"/>
    <dgm:cxn modelId="{9645A0AC-118C-4459-B606-1395349C96D4}" type="presParOf" srcId="{919CF1F6-ACA6-4E8C-B108-0854723C97F0}" destId="{454E2634-2BA0-4E32-8489-AC2A3EDD513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27201-B0C3-408C-9E73-C23235A5F9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EF1F3E-E9DE-4ADF-907C-B62543A29536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smtClean="0"/>
            <a:t>I</a:t>
          </a:r>
          <a:r>
            <a:rPr lang="en-US" smtClean="0"/>
            <a:t> </a:t>
          </a:r>
          <a:r>
            <a:rPr lang="ru-RU" smtClean="0"/>
            <a:t>этап </a:t>
          </a:r>
          <a:endParaRPr lang="ru-RU"/>
        </a:p>
      </dgm:t>
    </dgm:pt>
    <dgm:pt modelId="{28DD6E94-7C17-4E8A-BA6E-CAEBEC6CAF63}" type="parTrans" cxnId="{74B7E4D1-F238-42ED-9F67-E996FE329126}">
      <dgm:prSet/>
      <dgm:spPr/>
      <dgm:t>
        <a:bodyPr/>
        <a:lstStyle/>
        <a:p>
          <a:endParaRPr lang="ru-RU"/>
        </a:p>
      </dgm:t>
    </dgm:pt>
    <dgm:pt modelId="{AAE0449F-CE16-4F7F-9430-6682749F3EC5}" type="sibTrans" cxnId="{74B7E4D1-F238-42ED-9F67-E996FE329126}">
      <dgm:prSet/>
      <dgm:spPr/>
      <dgm:t>
        <a:bodyPr/>
        <a:lstStyle/>
        <a:p>
          <a:endParaRPr lang="ru-RU"/>
        </a:p>
      </dgm:t>
    </dgm:pt>
    <dgm:pt modelId="{DD8AFCD9-C1F2-4AB1-8F5E-A2A6E9749E57}">
      <dgm:prSet/>
      <dgm:spPr/>
      <dgm:t>
        <a:bodyPr/>
        <a:lstStyle/>
        <a:p>
          <a:pPr rtl="0"/>
          <a:r>
            <a:rPr lang="ru-RU" dirty="0" smtClean="0"/>
            <a:t>Заполнение электронной анкеты молодых педагогов во всех 85 субъектах Российской Федерации не менее 200 человек в каждом субъекте Российской Федерации. </a:t>
          </a:r>
          <a:endParaRPr lang="ru-RU" dirty="0"/>
        </a:p>
      </dgm:t>
    </dgm:pt>
    <dgm:pt modelId="{8C0EC8E1-055B-4010-B760-C12ECA04B1D9}" type="parTrans" cxnId="{C9A43246-5BB1-4385-8DF1-702C16C8AF83}">
      <dgm:prSet/>
      <dgm:spPr/>
      <dgm:t>
        <a:bodyPr/>
        <a:lstStyle/>
        <a:p>
          <a:endParaRPr lang="ru-RU"/>
        </a:p>
      </dgm:t>
    </dgm:pt>
    <dgm:pt modelId="{304F2511-4AE8-4D5A-83A1-E87053149CCC}" type="sibTrans" cxnId="{C9A43246-5BB1-4385-8DF1-702C16C8AF83}">
      <dgm:prSet/>
      <dgm:spPr/>
      <dgm:t>
        <a:bodyPr/>
        <a:lstStyle/>
        <a:p>
          <a:endParaRPr lang="ru-RU"/>
        </a:p>
      </dgm:t>
    </dgm:pt>
    <dgm:pt modelId="{5181E9D8-3209-4FFA-BE55-1E71969D2E19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dirty="0" smtClean="0"/>
            <a:t>II этап</a:t>
          </a:r>
          <a:endParaRPr lang="ru-RU" dirty="0"/>
        </a:p>
      </dgm:t>
    </dgm:pt>
    <dgm:pt modelId="{A1C92361-4246-4A01-A0BB-AC021270CBF5}" type="parTrans" cxnId="{E78D0E92-8AB8-41BD-ABF8-B468CA37AF72}">
      <dgm:prSet/>
      <dgm:spPr/>
      <dgm:t>
        <a:bodyPr/>
        <a:lstStyle/>
        <a:p>
          <a:endParaRPr lang="ru-RU"/>
        </a:p>
      </dgm:t>
    </dgm:pt>
    <dgm:pt modelId="{AE1D3677-DE97-4091-8CE2-271334E3B925}" type="sibTrans" cxnId="{E78D0E92-8AB8-41BD-ABF8-B468CA37AF72}">
      <dgm:prSet/>
      <dgm:spPr/>
      <dgm:t>
        <a:bodyPr/>
        <a:lstStyle/>
        <a:p>
          <a:endParaRPr lang="ru-RU"/>
        </a:p>
      </dgm:t>
    </dgm:pt>
    <dgm:pt modelId="{C52EDFB3-938F-4031-B3EF-0067573E08F4}">
      <dgm:prSet/>
      <dgm:spPr/>
      <dgm:t>
        <a:bodyPr/>
        <a:lstStyle/>
        <a:p>
          <a:pPr rtl="0"/>
          <a:r>
            <a:rPr lang="ru-RU" dirty="0" smtClean="0"/>
            <a:t>Работа фокус-групп – всего не менее 100 человек в каждом субъекте Российской Федерации - 10 фокус-групп в каждом субъекте. Примерное количество участников каждой фокус-группы - 10 человек. Участниками фокус-групп являются молодые педагоги (возраст до 35 лет, стаж работы в образовательных организациях до 3 лет). </a:t>
          </a:r>
          <a:endParaRPr lang="ru-RU" dirty="0"/>
        </a:p>
      </dgm:t>
    </dgm:pt>
    <dgm:pt modelId="{9523BD22-AB25-4320-A425-BBCF96FB51FD}" type="parTrans" cxnId="{C941BD76-7517-4E5E-AB50-68CCB744551D}">
      <dgm:prSet/>
      <dgm:spPr/>
      <dgm:t>
        <a:bodyPr/>
        <a:lstStyle/>
        <a:p>
          <a:endParaRPr lang="ru-RU"/>
        </a:p>
      </dgm:t>
    </dgm:pt>
    <dgm:pt modelId="{DE78E1EC-54F0-49D8-886A-3E7D9C9BF312}" type="sibTrans" cxnId="{C941BD76-7517-4E5E-AB50-68CCB744551D}">
      <dgm:prSet/>
      <dgm:spPr/>
      <dgm:t>
        <a:bodyPr/>
        <a:lstStyle/>
        <a:p>
          <a:endParaRPr lang="ru-RU"/>
        </a:p>
      </dgm:t>
    </dgm:pt>
    <dgm:pt modelId="{5ADFD600-92EC-49C9-AAFE-F327871BA98F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/>
            <a:t>III </a:t>
          </a:r>
          <a:r>
            <a:rPr lang="ru-RU" dirty="0" smtClean="0"/>
            <a:t>этап</a:t>
          </a:r>
          <a:endParaRPr lang="ru-RU" dirty="0"/>
        </a:p>
      </dgm:t>
    </dgm:pt>
    <dgm:pt modelId="{6AB183A7-F586-468D-BC96-62E68DBF333F}" type="parTrans" cxnId="{0AD69E7F-88D1-4792-A5FF-BF489CAC063C}">
      <dgm:prSet/>
      <dgm:spPr/>
      <dgm:t>
        <a:bodyPr/>
        <a:lstStyle/>
        <a:p>
          <a:endParaRPr lang="ru-RU"/>
        </a:p>
      </dgm:t>
    </dgm:pt>
    <dgm:pt modelId="{B9B9A521-3E9D-4DB3-BCAE-36CA4BD2C10E}" type="sibTrans" cxnId="{0AD69E7F-88D1-4792-A5FF-BF489CAC063C}">
      <dgm:prSet/>
      <dgm:spPr/>
      <dgm:t>
        <a:bodyPr/>
        <a:lstStyle/>
        <a:p>
          <a:endParaRPr lang="ru-RU"/>
        </a:p>
      </dgm:t>
    </dgm:pt>
    <dgm:pt modelId="{43EB1A5A-9821-49B9-83A1-6B07B5711AEF}">
      <dgm:prSet/>
      <dgm:spPr/>
      <dgm:t>
        <a:bodyPr/>
        <a:lstStyle/>
        <a:p>
          <a:pPr rtl="0"/>
          <a:r>
            <a:rPr lang="ru-RU" dirty="0" smtClean="0"/>
            <a:t>Проведение общественных обсуждений в форме региональных семинаров (длительностью не менее 1 дня с участием не менее 120 человек) по вопросам распространения результатов исследования и рекомендуемых механизмов распространения эффективных условий адаптации, закрепления и профессионального развития молодых педагогов во всех субъектах Российской Федерации. </a:t>
          </a:r>
          <a:endParaRPr lang="ru-RU" dirty="0"/>
        </a:p>
      </dgm:t>
    </dgm:pt>
    <dgm:pt modelId="{A4DAF2B5-4D9B-47FD-BBC3-C5ED27DDD733}" type="parTrans" cxnId="{49EDB217-61B5-4235-A1ED-C93C54DE8E0D}">
      <dgm:prSet/>
      <dgm:spPr/>
      <dgm:t>
        <a:bodyPr/>
        <a:lstStyle/>
        <a:p>
          <a:endParaRPr lang="ru-RU"/>
        </a:p>
      </dgm:t>
    </dgm:pt>
    <dgm:pt modelId="{FD9B263B-925D-4CE3-8B26-FAF065ADA0B0}" type="sibTrans" cxnId="{49EDB217-61B5-4235-A1ED-C93C54DE8E0D}">
      <dgm:prSet/>
      <dgm:spPr/>
      <dgm:t>
        <a:bodyPr/>
        <a:lstStyle/>
        <a:p>
          <a:endParaRPr lang="ru-RU"/>
        </a:p>
      </dgm:t>
    </dgm:pt>
    <dgm:pt modelId="{2B9713C7-182D-4E87-9C96-1D21BD9685E5}" type="pres">
      <dgm:prSet presAssocID="{0B727201-B0C3-408C-9E73-C23235A5F9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E960ED-5E72-4F84-99D1-B2B655D715B0}" type="pres">
      <dgm:prSet presAssocID="{14EF1F3E-E9DE-4ADF-907C-B62543A295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BE372-885D-4514-877D-F66755C14393}" type="pres">
      <dgm:prSet presAssocID="{14EF1F3E-E9DE-4ADF-907C-B62543A2953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26A76-11F4-45E7-A991-118C85922A2B}" type="pres">
      <dgm:prSet presAssocID="{5181E9D8-3209-4FFA-BE55-1E71969D2E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14E87-5FE7-4421-BBC9-F6C9C64FCE3F}" type="pres">
      <dgm:prSet presAssocID="{5181E9D8-3209-4FFA-BE55-1E71969D2E1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B9D37-3575-4606-BF41-9AC800C40A1E}" type="pres">
      <dgm:prSet presAssocID="{5ADFD600-92EC-49C9-AAFE-F327871BA98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C37B4-B6DF-4A3F-8C11-454A46853440}" type="pres">
      <dgm:prSet presAssocID="{5ADFD600-92EC-49C9-AAFE-F327871BA98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BE2F2E-C9A1-4C70-B1DF-1FA3C9737B7A}" type="presOf" srcId="{5181E9D8-3209-4FFA-BE55-1E71969D2E19}" destId="{44A26A76-11F4-45E7-A991-118C85922A2B}" srcOrd="0" destOrd="0" presId="urn:microsoft.com/office/officeart/2005/8/layout/vList2"/>
    <dgm:cxn modelId="{DC560D1C-7CB3-40CE-81DB-74D4DE9FC4CB}" type="presOf" srcId="{0B727201-B0C3-408C-9E73-C23235A5F907}" destId="{2B9713C7-182D-4E87-9C96-1D21BD9685E5}" srcOrd="0" destOrd="0" presId="urn:microsoft.com/office/officeart/2005/8/layout/vList2"/>
    <dgm:cxn modelId="{C9A43246-5BB1-4385-8DF1-702C16C8AF83}" srcId="{14EF1F3E-E9DE-4ADF-907C-B62543A29536}" destId="{DD8AFCD9-C1F2-4AB1-8F5E-A2A6E9749E57}" srcOrd="0" destOrd="0" parTransId="{8C0EC8E1-055B-4010-B760-C12ECA04B1D9}" sibTransId="{304F2511-4AE8-4D5A-83A1-E87053149CCC}"/>
    <dgm:cxn modelId="{372DBD34-A6A3-44F5-89EF-CE3E25534338}" type="presOf" srcId="{14EF1F3E-E9DE-4ADF-907C-B62543A29536}" destId="{1CE960ED-5E72-4F84-99D1-B2B655D715B0}" srcOrd="0" destOrd="0" presId="urn:microsoft.com/office/officeart/2005/8/layout/vList2"/>
    <dgm:cxn modelId="{49C24D19-5B22-4ECD-988E-A8443A021745}" type="presOf" srcId="{DD8AFCD9-C1F2-4AB1-8F5E-A2A6E9749E57}" destId="{633BE372-885D-4514-877D-F66755C14393}" srcOrd="0" destOrd="0" presId="urn:microsoft.com/office/officeart/2005/8/layout/vList2"/>
    <dgm:cxn modelId="{C941BD76-7517-4E5E-AB50-68CCB744551D}" srcId="{5181E9D8-3209-4FFA-BE55-1E71969D2E19}" destId="{C52EDFB3-938F-4031-B3EF-0067573E08F4}" srcOrd="0" destOrd="0" parTransId="{9523BD22-AB25-4320-A425-BBCF96FB51FD}" sibTransId="{DE78E1EC-54F0-49D8-886A-3E7D9C9BF312}"/>
    <dgm:cxn modelId="{0AD69E7F-88D1-4792-A5FF-BF489CAC063C}" srcId="{0B727201-B0C3-408C-9E73-C23235A5F907}" destId="{5ADFD600-92EC-49C9-AAFE-F327871BA98F}" srcOrd="2" destOrd="0" parTransId="{6AB183A7-F586-468D-BC96-62E68DBF333F}" sibTransId="{B9B9A521-3E9D-4DB3-BCAE-36CA4BD2C10E}"/>
    <dgm:cxn modelId="{47C5B556-02FE-47CC-90B6-29DB26E07EF2}" type="presOf" srcId="{5ADFD600-92EC-49C9-AAFE-F327871BA98F}" destId="{59DB9D37-3575-4606-BF41-9AC800C40A1E}" srcOrd="0" destOrd="0" presId="urn:microsoft.com/office/officeart/2005/8/layout/vList2"/>
    <dgm:cxn modelId="{74B7E4D1-F238-42ED-9F67-E996FE329126}" srcId="{0B727201-B0C3-408C-9E73-C23235A5F907}" destId="{14EF1F3E-E9DE-4ADF-907C-B62543A29536}" srcOrd="0" destOrd="0" parTransId="{28DD6E94-7C17-4E8A-BA6E-CAEBEC6CAF63}" sibTransId="{AAE0449F-CE16-4F7F-9430-6682749F3EC5}"/>
    <dgm:cxn modelId="{B5C7226A-6CA1-44A2-B68F-4788ACA1AAE6}" type="presOf" srcId="{43EB1A5A-9821-49B9-83A1-6B07B5711AEF}" destId="{97AC37B4-B6DF-4A3F-8C11-454A46853440}" srcOrd="0" destOrd="0" presId="urn:microsoft.com/office/officeart/2005/8/layout/vList2"/>
    <dgm:cxn modelId="{49EDB217-61B5-4235-A1ED-C93C54DE8E0D}" srcId="{5ADFD600-92EC-49C9-AAFE-F327871BA98F}" destId="{43EB1A5A-9821-49B9-83A1-6B07B5711AEF}" srcOrd="0" destOrd="0" parTransId="{A4DAF2B5-4D9B-47FD-BBC3-C5ED27DDD733}" sibTransId="{FD9B263B-925D-4CE3-8B26-FAF065ADA0B0}"/>
    <dgm:cxn modelId="{1A27236F-4582-403E-88AC-CEACF8B2A9E2}" type="presOf" srcId="{C52EDFB3-938F-4031-B3EF-0067573E08F4}" destId="{B4E14E87-5FE7-4421-BBC9-F6C9C64FCE3F}" srcOrd="0" destOrd="0" presId="urn:microsoft.com/office/officeart/2005/8/layout/vList2"/>
    <dgm:cxn modelId="{E78D0E92-8AB8-41BD-ABF8-B468CA37AF72}" srcId="{0B727201-B0C3-408C-9E73-C23235A5F907}" destId="{5181E9D8-3209-4FFA-BE55-1E71969D2E19}" srcOrd="1" destOrd="0" parTransId="{A1C92361-4246-4A01-A0BB-AC021270CBF5}" sibTransId="{AE1D3677-DE97-4091-8CE2-271334E3B925}"/>
    <dgm:cxn modelId="{C44B288A-F33C-48BE-B20B-ED5A32C6829E}" type="presParOf" srcId="{2B9713C7-182D-4E87-9C96-1D21BD9685E5}" destId="{1CE960ED-5E72-4F84-99D1-B2B655D715B0}" srcOrd="0" destOrd="0" presId="urn:microsoft.com/office/officeart/2005/8/layout/vList2"/>
    <dgm:cxn modelId="{5EE321C1-9F6D-4E3A-BA71-B5406B6D1423}" type="presParOf" srcId="{2B9713C7-182D-4E87-9C96-1D21BD9685E5}" destId="{633BE372-885D-4514-877D-F66755C14393}" srcOrd="1" destOrd="0" presId="urn:microsoft.com/office/officeart/2005/8/layout/vList2"/>
    <dgm:cxn modelId="{FE340A73-70DC-48E2-BBC4-8906E54F8B5B}" type="presParOf" srcId="{2B9713C7-182D-4E87-9C96-1D21BD9685E5}" destId="{44A26A76-11F4-45E7-A991-118C85922A2B}" srcOrd="2" destOrd="0" presId="urn:microsoft.com/office/officeart/2005/8/layout/vList2"/>
    <dgm:cxn modelId="{2D3C63B7-14E4-4085-BD5A-B558B9F16761}" type="presParOf" srcId="{2B9713C7-182D-4E87-9C96-1D21BD9685E5}" destId="{B4E14E87-5FE7-4421-BBC9-F6C9C64FCE3F}" srcOrd="3" destOrd="0" presId="urn:microsoft.com/office/officeart/2005/8/layout/vList2"/>
    <dgm:cxn modelId="{859496DA-AB39-40E5-B192-CC32FF0C7317}" type="presParOf" srcId="{2B9713C7-182D-4E87-9C96-1D21BD9685E5}" destId="{59DB9D37-3575-4606-BF41-9AC800C40A1E}" srcOrd="4" destOrd="0" presId="urn:microsoft.com/office/officeart/2005/8/layout/vList2"/>
    <dgm:cxn modelId="{C29E8890-3601-4784-81E6-558A6DE4D9AC}" type="presParOf" srcId="{2B9713C7-182D-4E87-9C96-1D21BD9685E5}" destId="{97AC37B4-B6DF-4A3F-8C11-454A4685344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E37953-BCC9-401A-9466-481A63CA5BA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B782A0-346A-41A7-8E63-944FB4F67097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адаптация молодых педагогов к условиям практической работы</a:t>
          </a:r>
          <a:endParaRPr lang="ru-RU" sz="1600" dirty="0">
            <a:solidFill>
              <a:schemeClr val="tx1"/>
            </a:solidFill>
          </a:endParaRPr>
        </a:p>
      </dgm:t>
    </dgm:pt>
    <dgm:pt modelId="{5A64E880-676B-4E82-9DC7-B0D2D0CA9E8D}" type="parTrans" cxnId="{3D72E375-B046-43B6-AA8D-ABC8EEB82EA1}">
      <dgm:prSet/>
      <dgm:spPr/>
      <dgm:t>
        <a:bodyPr/>
        <a:lstStyle/>
        <a:p>
          <a:endParaRPr lang="ru-RU"/>
        </a:p>
      </dgm:t>
    </dgm:pt>
    <dgm:pt modelId="{4165C06F-F5B2-4EC2-97F3-CD05584E2C90}" type="sibTrans" cxnId="{3D72E375-B046-43B6-AA8D-ABC8EEB82EA1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59B65F49-4237-4305-86E6-2AC209AD77C0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организация взаимодействия с коллективом и руководством </a:t>
          </a:r>
          <a:endParaRPr lang="ru-RU" sz="1600" dirty="0">
            <a:solidFill>
              <a:schemeClr val="tx1"/>
            </a:solidFill>
          </a:endParaRPr>
        </a:p>
      </dgm:t>
    </dgm:pt>
    <dgm:pt modelId="{6DB27AD7-74A9-4505-982B-9702EA58D5AE}" type="parTrans" cxnId="{0CE2EC2E-BC7A-47D1-9A96-92BD099505E7}">
      <dgm:prSet/>
      <dgm:spPr/>
      <dgm:t>
        <a:bodyPr/>
        <a:lstStyle/>
        <a:p>
          <a:endParaRPr lang="ru-RU"/>
        </a:p>
      </dgm:t>
    </dgm:pt>
    <dgm:pt modelId="{99AE8988-6CBB-4AC0-88B3-BC0F9FD55024}" type="sibTrans" cxnId="{0CE2EC2E-BC7A-47D1-9A96-92BD099505E7}">
      <dgm:prSet/>
      <dgm:spPr/>
      <dgm:t>
        <a:bodyPr/>
        <a:lstStyle/>
        <a:p>
          <a:endParaRPr lang="ru-RU"/>
        </a:p>
      </dgm:t>
    </dgm:pt>
    <dgm:pt modelId="{2E3AC46F-979D-49D9-97AB-B4B21DBDFD46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организация взаимодействия  с детьми </a:t>
          </a:r>
          <a:endParaRPr lang="ru-RU" sz="1600" dirty="0">
            <a:solidFill>
              <a:schemeClr val="tx1"/>
            </a:solidFill>
          </a:endParaRPr>
        </a:p>
      </dgm:t>
    </dgm:pt>
    <dgm:pt modelId="{7599B6C0-1649-4648-AC63-DCA7FD5FD662}" type="parTrans" cxnId="{4AE7672D-6C52-4A3C-AB12-BDCD4284A6AA}">
      <dgm:prSet/>
      <dgm:spPr/>
      <dgm:t>
        <a:bodyPr/>
        <a:lstStyle/>
        <a:p>
          <a:endParaRPr lang="ru-RU"/>
        </a:p>
      </dgm:t>
    </dgm:pt>
    <dgm:pt modelId="{FB21F2C9-8A5C-4941-AF82-CD6CD547B673}" type="sibTrans" cxnId="{4AE7672D-6C52-4A3C-AB12-BDCD4284A6AA}">
      <dgm:prSet/>
      <dgm:spPr/>
      <dgm:t>
        <a:bodyPr/>
        <a:lstStyle/>
        <a:p>
          <a:endParaRPr lang="ru-RU"/>
        </a:p>
      </dgm:t>
    </dgm:pt>
    <dgm:pt modelId="{EEC41CD5-1BF2-4C5D-A69D-07729E6BDA2D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необходимость организации рабочего  времени</a:t>
          </a:r>
          <a:endParaRPr lang="ru-RU" sz="1600" dirty="0">
            <a:solidFill>
              <a:schemeClr val="tx1"/>
            </a:solidFill>
          </a:endParaRPr>
        </a:p>
      </dgm:t>
    </dgm:pt>
    <dgm:pt modelId="{9163CC33-BC18-487A-B71B-319C789C88D5}" type="parTrans" cxnId="{58C81B91-9A82-492C-9FE0-6867E6EC9C6C}">
      <dgm:prSet/>
      <dgm:spPr/>
      <dgm:t>
        <a:bodyPr/>
        <a:lstStyle/>
        <a:p>
          <a:endParaRPr lang="ru-RU"/>
        </a:p>
      </dgm:t>
    </dgm:pt>
    <dgm:pt modelId="{66DEACFA-5784-41CD-9A3B-ADEAD7FB2FA1}" type="sibTrans" cxnId="{58C81B91-9A82-492C-9FE0-6867E6EC9C6C}">
      <dgm:prSet/>
      <dgm:spPr/>
      <dgm:t>
        <a:bodyPr/>
        <a:lstStyle/>
        <a:p>
          <a:endParaRPr lang="ru-RU"/>
        </a:p>
      </dgm:t>
    </dgm:pt>
    <dgm:pt modelId="{8664350E-5EDF-43C0-B9FD-E9F7213C8820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ведения отчетной документации</a:t>
          </a:r>
          <a:endParaRPr lang="ru-RU" sz="1600" dirty="0">
            <a:solidFill>
              <a:schemeClr val="tx1"/>
            </a:solidFill>
          </a:endParaRPr>
        </a:p>
      </dgm:t>
    </dgm:pt>
    <dgm:pt modelId="{100EB12C-1A94-4F62-B3D1-BBA0156649D3}" type="parTrans" cxnId="{4F0EF803-B199-4B68-A739-CB41790D01F0}">
      <dgm:prSet/>
      <dgm:spPr/>
      <dgm:t>
        <a:bodyPr/>
        <a:lstStyle/>
        <a:p>
          <a:endParaRPr lang="ru-RU"/>
        </a:p>
      </dgm:t>
    </dgm:pt>
    <dgm:pt modelId="{D480E592-E5AE-43C9-A4D0-8BB6ED4901A7}" type="sibTrans" cxnId="{4F0EF803-B199-4B68-A739-CB41790D01F0}">
      <dgm:prSet/>
      <dgm:spPr/>
      <dgm:t>
        <a:bodyPr/>
        <a:lstStyle/>
        <a:p>
          <a:endParaRPr lang="ru-RU"/>
        </a:p>
      </dgm:t>
    </dgm:pt>
    <dgm:pt modelId="{C8F55ADB-1770-474F-8673-97A35C902096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профессионального саморазвития</a:t>
          </a:r>
          <a:endParaRPr lang="ru-RU" sz="1600" dirty="0">
            <a:solidFill>
              <a:schemeClr val="tx1"/>
            </a:solidFill>
          </a:endParaRPr>
        </a:p>
      </dgm:t>
    </dgm:pt>
    <dgm:pt modelId="{A6C679C1-FCE9-4F2F-A796-36696441174D}" type="parTrans" cxnId="{87F1FECD-1715-4E4E-B69E-C4B2D7BC00D0}">
      <dgm:prSet/>
      <dgm:spPr/>
      <dgm:t>
        <a:bodyPr/>
        <a:lstStyle/>
        <a:p>
          <a:endParaRPr lang="ru-RU"/>
        </a:p>
      </dgm:t>
    </dgm:pt>
    <dgm:pt modelId="{D0176DB3-3678-4D93-8278-E659E81A22E5}" type="sibTrans" cxnId="{87F1FECD-1715-4E4E-B69E-C4B2D7BC00D0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3F603C88-FDF5-4D3A-B7F2-608D4A05CCEA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ru-RU" sz="1600" dirty="0" smtClean="0">
              <a:solidFill>
                <a:schemeClr val="tx1"/>
              </a:solidFill>
            </a:rPr>
            <a:t>первоначально низкая оплата труда</a:t>
          </a:r>
          <a:endParaRPr lang="ru-RU" sz="1600" dirty="0">
            <a:solidFill>
              <a:schemeClr val="tx1"/>
            </a:solidFill>
          </a:endParaRPr>
        </a:p>
      </dgm:t>
    </dgm:pt>
    <dgm:pt modelId="{AF379388-1896-412F-9354-FED4005C93BE}" type="parTrans" cxnId="{11341A71-CED6-4757-8A53-E6E9D54E5074}">
      <dgm:prSet/>
      <dgm:spPr/>
      <dgm:t>
        <a:bodyPr/>
        <a:lstStyle/>
        <a:p>
          <a:endParaRPr lang="ru-RU"/>
        </a:p>
      </dgm:t>
    </dgm:pt>
    <dgm:pt modelId="{E1B1DDE4-21A0-410A-8363-9FBC67770E9C}" type="sibTrans" cxnId="{11341A71-CED6-4757-8A53-E6E9D54E5074}">
      <dgm:prSet/>
      <dgm:spPr/>
      <dgm:t>
        <a:bodyPr/>
        <a:lstStyle/>
        <a:p>
          <a:endParaRPr lang="ru-RU"/>
        </a:p>
      </dgm:t>
    </dgm:pt>
    <dgm:pt modelId="{D84434DA-A1D9-4138-AA9D-01DF98214626}" type="pres">
      <dgm:prSet presAssocID="{24E37953-BCC9-401A-9466-481A63CA5B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499F1C-F61F-4E39-9CC4-70622B78FCE2}" type="pres">
      <dgm:prSet presAssocID="{CAB782A0-346A-41A7-8E63-944FB4F67097}" presName="node" presStyleLbl="node1" presStyleIdx="0" presStyleCnt="7" custScaleX="156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52257-A12C-461D-A50B-2010D4FDE8E0}" type="pres">
      <dgm:prSet presAssocID="{CAB782A0-346A-41A7-8E63-944FB4F67097}" presName="spNode" presStyleCnt="0"/>
      <dgm:spPr/>
    </dgm:pt>
    <dgm:pt modelId="{21B48D34-8E0B-4CE5-8904-BA7C2CF38A56}" type="pres">
      <dgm:prSet presAssocID="{4165C06F-F5B2-4EC2-97F3-CD05584E2C90}" presName="sibTrans" presStyleLbl="sibTrans1D1" presStyleIdx="0" presStyleCnt="7"/>
      <dgm:spPr/>
      <dgm:t>
        <a:bodyPr/>
        <a:lstStyle/>
        <a:p>
          <a:endParaRPr lang="ru-RU"/>
        </a:p>
      </dgm:t>
    </dgm:pt>
    <dgm:pt modelId="{BF9E2A7A-304C-47D7-98B7-BDB3CB118CA5}" type="pres">
      <dgm:prSet presAssocID="{59B65F49-4237-4305-86E6-2AC209AD77C0}" presName="node" presStyleLbl="node1" presStyleIdx="1" presStyleCnt="7" custScaleX="156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2D51F-212C-42C1-9BBB-1A0A7E08B440}" type="pres">
      <dgm:prSet presAssocID="{59B65F49-4237-4305-86E6-2AC209AD77C0}" presName="spNode" presStyleCnt="0"/>
      <dgm:spPr/>
    </dgm:pt>
    <dgm:pt modelId="{595FC324-4345-45BC-A5D9-2B33ECABBAEC}" type="pres">
      <dgm:prSet presAssocID="{99AE8988-6CBB-4AC0-88B3-BC0F9FD55024}" presName="sibTrans" presStyleLbl="sibTrans1D1" presStyleIdx="1" presStyleCnt="7"/>
      <dgm:spPr/>
      <dgm:t>
        <a:bodyPr/>
        <a:lstStyle/>
        <a:p>
          <a:endParaRPr lang="ru-RU"/>
        </a:p>
      </dgm:t>
    </dgm:pt>
    <dgm:pt modelId="{95EE5A75-B517-4D3B-AFF3-A68510C88A28}" type="pres">
      <dgm:prSet presAssocID="{2E3AC46F-979D-49D9-97AB-B4B21DBDFD46}" presName="node" presStyleLbl="node1" presStyleIdx="2" presStyleCnt="7" custScaleX="156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DFD40-7CB5-4D70-A140-1FB6E9FEB65C}" type="pres">
      <dgm:prSet presAssocID="{2E3AC46F-979D-49D9-97AB-B4B21DBDFD46}" presName="spNode" presStyleCnt="0"/>
      <dgm:spPr/>
    </dgm:pt>
    <dgm:pt modelId="{B7C13327-DFD2-4E1D-96E8-D65C9F84D897}" type="pres">
      <dgm:prSet presAssocID="{FB21F2C9-8A5C-4941-AF82-CD6CD547B673}" presName="sibTrans" presStyleLbl="sibTrans1D1" presStyleIdx="2" presStyleCnt="7"/>
      <dgm:spPr/>
      <dgm:t>
        <a:bodyPr/>
        <a:lstStyle/>
        <a:p>
          <a:endParaRPr lang="ru-RU"/>
        </a:p>
      </dgm:t>
    </dgm:pt>
    <dgm:pt modelId="{18271923-0556-48E4-B468-7FC172EEE65A}" type="pres">
      <dgm:prSet presAssocID="{EEC41CD5-1BF2-4C5D-A69D-07729E6BDA2D}" presName="node" presStyleLbl="node1" presStyleIdx="3" presStyleCnt="7" custScaleX="156933" custRadScaleRad="101753" custRadScaleInc="-1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B4772-1958-4B22-930B-428B6EF8E64B}" type="pres">
      <dgm:prSet presAssocID="{EEC41CD5-1BF2-4C5D-A69D-07729E6BDA2D}" presName="spNode" presStyleCnt="0"/>
      <dgm:spPr/>
    </dgm:pt>
    <dgm:pt modelId="{839BF1F8-238B-472E-B5F8-E821B1B01981}" type="pres">
      <dgm:prSet presAssocID="{66DEACFA-5784-41CD-9A3B-ADEAD7FB2FA1}" presName="sibTrans" presStyleLbl="sibTrans1D1" presStyleIdx="3" presStyleCnt="7"/>
      <dgm:spPr/>
      <dgm:t>
        <a:bodyPr/>
        <a:lstStyle/>
        <a:p>
          <a:endParaRPr lang="ru-RU"/>
        </a:p>
      </dgm:t>
    </dgm:pt>
    <dgm:pt modelId="{A6DFD50A-DC17-44B8-9208-8E5BD4EFCF6E}" type="pres">
      <dgm:prSet presAssocID="{8664350E-5EDF-43C0-B9FD-E9F7213C8820}" presName="node" presStyleLbl="node1" presStyleIdx="4" presStyleCnt="7" custScaleX="156933" custRadScaleRad="102756" custRadScaleInc="17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71059-47BE-46C4-A9CC-B9DBD12A3E84}" type="pres">
      <dgm:prSet presAssocID="{8664350E-5EDF-43C0-B9FD-E9F7213C8820}" presName="spNode" presStyleCnt="0"/>
      <dgm:spPr/>
    </dgm:pt>
    <dgm:pt modelId="{DB454D2E-1E3A-4349-B192-177EE7C5343A}" type="pres">
      <dgm:prSet presAssocID="{D480E592-E5AE-43C9-A4D0-8BB6ED4901A7}" presName="sibTrans" presStyleLbl="sibTrans1D1" presStyleIdx="4" presStyleCnt="7"/>
      <dgm:spPr/>
      <dgm:t>
        <a:bodyPr/>
        <a:lstStyle/>
        <a:p>
          <a:endParaRPr lang="ru-RU"/>
        </a:p>
      </dgm:t>
    </dgm:pt>
    <dgm:pt modelId="{29DD7673-DB56-4486-8909-2614415E2004}" type="pres">
      <dgm:prSet presAssocID="{C8F55ADB-1770-474F-8673-97A35C902096}" presName="node" presStyleLbl="node1" presStyleIdx="5" presStyleCnt="7" custScaleX="156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48057-DB37-43A1-A4D3-671ED7774141}" type="pres">
      <dgm:prSet presAssocID="{C8F55ADB-1770-474F-8673-97A35C902096}" presName="spNode" presStyleCnt="0"/>
      <dgm:spPr/>
    </dgm:pt>
    <dgm:pt modelId="{729AF197-63C7-486A-8FFB-92D1BC5F136E}" type="pres">
      <dgm:prSet presAssocID="{D0176DB3-3678-4D93-8278-E659E81A22E5}" presName="sibTrans" presStyleLbl="sibTrans1D1" presStyleIdx="5" presStyleCnt="7"/>
      <dgm:spPr/>
      <dgm:t>
        <a:bodyPr/>
        <a:lstStyle/>
        <a:p>
          <a:endParaRPr lang="ru-RU"/>
        </a:p>
      </dgm:t>
    </dgm:pt>
    <dgm:pt modelId="{7702D59F-3240-4021-A714-764F7FFAF434}" type="pres">
      <dgm:prSet presAssocID="{3F603C88-FDF5-4D3A-B7F2-608D4A05CCEA}" presName="node" presStyleLbl="node1" presStyleIdx="6" presStyleCnt="7" custScaleX="156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8ABF0-6FE1-435D-BA91-AF0C8850BF6F}" type="pres">
      <dgm:prSet presAssocID="{3F603C88-FDF5-4D3A-B7F2-608D4A05CCEA}" presName="spNode" presStyleCnt="0"/>
      <dgm:spPr/>
    </dgm:pt>
    <dgm:pt modelId="{75F51358-0912-434F-BEC2-9ACD0B06193B}" type="pres">
      <dgm:prSet presAssocID="{E1B1DDE4-21A0-410A-8363-9FBC67770E9C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94840111-A86F-420B-96F8-F5F724B5C4E4}" type="presOf" srcId="{FB21F2C9-8A5C-4941-AF82-CD6CD547B673}" destId="{B7C13327-DFD2-4E1D-96E8-D65C9F84D897}" srcOrd="0" destOrd="0" presId="urn:microsoft.com/office/officeart/2005/8/layout/cycle6"/>
    <dgm:cxn modelId="{11341A71-CED6-4757-8A53-E6E9D54E5074}" srcId="{24E37953-BCC9-401A-9466-481A63CA5BA3}" destId="{3F603C88-FDF5-4D3A-B7F2-608D4A05CCEA}" srcOrd="6" destOrd="0" parTransId="{AF379388-1896-412F-9354-FED4005C93BE}" sibTransId="{E1B1DDE4-21A0-410A-8363-9FBC67770E9C}"/>
    <dgm:cxn modelId="{C8DF0C88-84A6-41FD-AA3D-14BB47F6F188}" type="presOf" srcId="{24E37953-BCC9-401A-9466-481A63CA5BA3}" destId="{D84434DA-A1D9-4138-AA9D-01DF98214626}" srcOrd="0" destOrd="0" presId="urn:microsoft.com/office/officeart/2005/8/layout/cycle6"/>
    <dgm:cxn modelId="{4F0EF803-B199-4B68-A739-CB41790D01F0}" srcId="{24E37953-BCC9-401A-9466-481A63CA5BA3}" destId="{8664350E-5EDF-43C0-B9FD-E9F7213C8820}" srcOrd="4" destOrd="0" parTransId="{100EB12C-1A94-4F62-B3D1-BBA0156649D3}" sibTransId="{D480E592-E5AE-43C9-A4D0-8BB6ED4901A7}"/>
    <dgm:cxn modelId="{D7680347-130C-4CE4-8D18-4347505020CB}" type="presOf" srcId="{59B65F49-4237-4305-86E6-2AC209AD77C0}" destId="{BF9E2A7A-304C-47D7-98B7-BDB3CB118CA5}" srcOrd="0" destOrd="0" presId="urn:microsoft.com/office/officeart/2005/8/layout/cycle6"/>
    <dgm:cxn modelId="{87F1FECD-1715-4E4E-B69E-C4B2D7BC00D0}" srcId="{24E37953-BCC9-401A-9466-481A63CA5BA3}" destId="{C8F55ADB-1770-474F-8673-97A35C902096}" srcOrd="5" destOrd="0" parTransId="{A6C679C1-FCE9-4F2F-A796-36696441174D}" sibTransId="{D0176DB3-3678-4D93-8278-E659E81A22E5}"/>
    <dgm:cxn modelId="{AA18EBF1-3F51-463E-88D6-96438AEF6BC1}" type="presOf" srcId="{E1B1DDE4-21A0-410A-8363-9FBC67770E9C}" destId="{75F51358-0912-434F-BEC2-9ACD0B06193B}" srcOrd="0" destOrd="0" presId="urn:microsoft.com/office/officeart/2005/8/layout/cycle6"/>
    <dgm:cxn modelId="{8D696A9E-8C78-4FC7-8977-31DC05A58374}" type="presOf" srcId="{4165C06F-F5B2-4EC2-97F3-CD05584E2C90}" destId="{21B48D34-8E0B-4CE5-8904-BA7C2CF38A56}" srcOrd="0" destOrd="0" presId="urn:microsoft.com/office/officeart/2005/8/layout/cycle6"/>
    <dgm:cxn modelId="{7F065B1C-38CC-4081-AAC1-CA1912D4B5D7}" type="presOf" srcId="{99AE8988-6CBB-4AC0-88B3-BC0F9FD55024}" destId="{595FC324-4345-45BC-A5D9-2B33ECABBAEC}" srcOrd="0" destOrd="0" presId="urn:microsoft.com/office/officeart/2005/8/layout/cycle6"/>
    <dgm:cxn modelId="{58C81B91-9A82-492C-9FE0-6867E6EC9C6C}" srcId="{24E37953-BCC9-401A-9466-481A63CA5BA3}" destId="{EEC41CD5-1BF2-4C5D-A69D-07729E6BDA2D}" srcOrd="3" destOrd="0" parTransId="{9163CC33-BC18-487A-B71B-319C789C88D5}" sibTransId="{66DEACFA-5784-41CD-9A3B-ADEAD7FB2FA1}"/>
    <dgm:cxn modelId="{3D72E375-B046-43B6-AA8D-ABC8EEB82EA1}" srcId="{24E37953-BCC9-401A-9466-481A63CA5BA3}" destId="{CAB782A0-346A-41A7-8E63-944FB4F67097}" srcOrd="0" destOrd="0" parTransId="{5A64E880-676B-4E82-9DC7-B0D2D0CA9E8D}" sibTransId="{4165C06F-F5B2-4EC2-97F3-CD05584E2C90}"/>
    <dgm:cxn modelId="{B4ECC22D-CC94-4780-B77C-5C3CA2B05D89}" type="presOf" srcId="{EEC41CD5-1BF2-4C5D-A69D-07729E6BDA2D}" destId="{18271923-0556-48E4-B468-7FC172EEE65A}" srcOrd="0" destOrd="0" presId="urn:microsoft.com/office/officeart/2005/8/layout/cycle6"/>
    <dgm:cxn modelId="{672FDABF-D7B3-494C-B369-EC49627BA997}" type="presOf" srcId="{D480E592-E5AE-43C9-A4D0-8BB6ED4901A7}" destId="{DB454D2E-1E3A-4349-B192-177EE7C5343A}" srcOrd="0" destOrd="0" presId="urn:microsoft.com/office/officeart/2005/8/layout/cycle6"/>
    <dgm:cxn modelId="{5EFA0730-EB40-4201-BA9F-4794059526A0}" type="presOf" srcId="{D0176DB3-3678-4D93-8278-E659E81A22E5}" destId="{729AF197-63C7-486A-8FFB-92D1BC5F136E}" srcOrd="0" destOrd="0" presId="urn:microsoft.com/office/officeart/2005/8/layout/cycle6"/>
    <dgm:cxn modelId="{C00D5A8D-3766-4D8C-A7A4-BF1CB2CFBB8D}" type="presOf" srcId="{8664350E-5EDF-43C0-B9FD-E9F7213C8820}" destId="{A6DFD50A-DC17-44B8-9208-8E5BD4EFCF6E}" srcOrd="0" destOrd="0" presId="urn:microsoft.com/office/officeart/2005/8/layout/cycle6"/>
    <dgm:cxn modelId="{C275F993-06E1-4455-927C-A4A57590EE99}" type="presOf" srcId="{CAB782A0-346A-41A7-8E63-944FB4F67097}" destId="{48499F1C-F61F-4E39-9CC4-70622B78FCE2}" srcOrd="0" destOrd="0" presId="urn:microsoft.com/office/officeart/2005/8/layout/cycle6"/>
    <dgm:cxn modelId="{4852DFCF-74AC-4167-8DDC-15AEA4F15D21}" type="presOf" srcId="{3F603C88-FDF5-4D3A-B7F2-608D4A05CCEA}" destId="{7702D59F-3240-4021-A714-764F7FFAF434}" srcOrd="0" destOrd="0" presId="urn:microsoft.com/office/officeart/2005/8/layout/cycle6"/>
    <dgm:cxn modelId="{96A49D9D-F50B-46FD-8905-E67C8FB9B9D7}" type="presOf" srcId="{2E3AC46F-979D-49D9-97AB-B4B21DBDFD46}" destId="{95EE5A75-B517-4D3B-AFF3-A68510C88A28}" srcOrd="0" destOrd="0" presId="urn:microsoft.com/office/officeart/2005/8/layout/cycle6"/>
    <dgm:cxn modelId="{CE4A23A3-5325-450C-8B96-5A9D719791B0}" type="presOf" srcId="{C8F55ADB-1770-474F-8673-97A35C902096}" destId="{29DD7673-DB56-4486-8909-2614415E2004}" srcOrd="0" destOrd="0" presId="urn:microsoft.com/office/officeart/2005/8/layout/cycle6"/>
    <dgm:cxn modelId="{8B17207F-D61A-43B4-951C-63DCA767C8F3}" type="presOf" srcId="{66DEACFA-5784-41CD-9A3B-ADEAD7FB2FA1}" destId="{839BF1F8-238B-472E-B5F8-E821B1B01981}" srcOrd="0" destOrd="0" presId="urn:microsoft.com/office/officeart/2005/8/layout/cycle6"/>
    <dgm:cxn modelId="{0CE2EC2E-BC7A-47D1-9A96-92BD099505E7}" srcId="{24E37953-BCC9-401A-9466-481A63CA5BA3}" destId="{59B65F49-4237-4305-86E6-2AC209AD77C0}" srcOrd="1" destOrd="0" parTransId="{6DB27AD7-74A9-4505-982B-9702EA58D5AE}" sibTransId="{99AE8988-6CBB-4AC0-88B3-BC0F9FD55024}"/>
    <dgm:cxn modelId="{4AE7672D-6C52-4A3C-AB12-BDCD4284A6AA}" srcId="{24E37953-BCC9-401A-9466-481A63CA5BA3}" destId="{2E3AC46F-979D-49D9-97AB-B4B21DBDFD46}" srcOrd="2" destOrd="0" parTransId="{7599B6C0-1649-4648-AC63-DCA7FD5FD662}" sibTransId="{FB21F2C9-8A5C-4941-AF82-CD6CD547B673}"/>
    <dgm:cxn modelId="{5D7C19B4-14E3-4CF3-9F88-642DBCC8A397}" type="presParOf" srcId="{D84434DA-A1D9-4138-AA9D-01DF98214626}" destId="{48499F1C-F61F-4E39-9CC4-70622B78FCE2}" srcOrd="0" destOrd="0" presId="urn:microsoft.com/office/officeart/2005/8/layout/cycle6"/>
    <dgm:cxn modelId="{80226AD7-7284-4BA2-A3FF-92CEAA7C8F37}" type="presParOf" srcId="{D84434DA-A1D9-4138-AA9D-01DF98214626}" destId="{E7C52257-A12C-461D-A50B-2010D4FDE8E0}" srcOrd="1" destOrd="0" presId="urn:microsoft.com/office/officeart/2005/8/layout/cycle6"/>
    <dgm:cxn modelId="{47D81AE5-095D-468D-805A-4C5CD3AEAD1B}" type="presParOf" srcId="{D84434DA-A1D9-4138-AA9D-01DF98214626}" destId="{21B48D34-8E0B-4CE5-8904-BA7C2CF38A56}" srcOrd="2" destOrd="0" presId="urn:microsoft.com/office/officeart/2005/8/layout/cycle6"/>
    <dgm:cxn modelId="{ACFCCDC4-28BD-43AE-A46A-8828B79BC2C9}" type="presParOf" srcId="{D84434DA-A1D9-4138-AA9D-01DF98214626}" destId="{BF9E2A7A-304C-47D7-98B7-BDB3CB118CA5}" srcOrd="3" destOrd="0" presId="urn:microsoft.com/office/officeart/2005/8/layout/cycle6"/>
    <dgm:cxn modelId="{645E9A33-5632-425C-A7FF-06F2DDFABD9C}" type="presParOf" srcId="{D84434DA-A1D9-4138-AA9D-01DF98214626}" destId="{BF22D51F-212C-42C1-9BBB-1A0A7E08B440}" srcOrd="4" destOrd="0" presId="urn:microsoft.com/office/officeart/2005/8/layout/cycle6"/>
    <dgm:cxn modelId="{420F62E7-B46E-4AEB-BFA2-054A2F88A4FA}" type="presParOf" srcId="{D84434DA-A1D9-4138-AA9D-01DF98214626}" destId="{595FC324-4345-45BC-A5D9-2B33ECABBAEC}" srcOrd="5" destOrd="0" presId="urn:microsoft.com/office/officeart/2005/8/layout/cycle6"/>
    <dgm:cxn modelId="{0D01E60D-CF6B-47A1-88C3-E69D7F452303}" type="presParOf" srcId="{D84434DA-A1D9-4138-AA9D-01DF98214626}" destId="{95EE5A75-B517-4D3B-AFF3-A68510C88A28}" srcOrd="6" destOrd="0" presId="urn:microsoft.com/office/officeart/2005/8/layout/cycle6"/>
    <dgm:cxn modelId="{ADB7173B-B48A-44BA-B098-56FDAC9A9007}" type="presParOf" srcId="{D84434DA-A1D9-4138-AA9D-01DF98214626}" destId="{E0ADFD40-7CB5-4D70-A140-1FB6E9FEB65C}" srcOrd="7" destOrd="0" presId="urn:microsoft.com/office/officeart/2005/8/layout/cycle6"/>
    <dgm:cxn modelId="{9BE0B07E-D398-4DA2-94A2-DF17F431A07C}" type="presParOf" srcId="{D84434DA-A1D9-4138-AA9D-01DF98214626}" destId="{B7C13327-DFD2-4E1D-96E8-D65C9F84D897}" srcOrd="8" destOrd="0" presId="urn:microsoft.com/office/officeart/2005/8/layout/cycle6"/>
    <dgm:cxn modelId="{C0463D26-CE8B-40D4-86F7-728F6A7634E6}" type="presParOf" srcId="{D84434DA-A1D9-4138-AA9D-01DF98214626}" destId="{18271923-0556-48E4-B468-7FC172EEE65A}" srcOrd="9" destOrd="0" presId="urn:microsoft.com/office/officeart/2005/8/layout/cycle6"/>
    <dgm:cxn modelId="{2C4D33BB-A39B-43B6-B0B8-43897517A553}" type="presParOf" srcId="{D84434DA-A1D9-4138-AA9D-01DF98214626}" destId="{F17B4772-1958-4B22-930B-428B6EF8E64B}" srcOrd="10" destOrd="0" presId="urn:microsoft.com/office/officeart/2005/8/layout/cycle6"/>
    <dgm:cxn modelId="{834650B0-CD40-41D6-B577-52667E499CC3}" type="presParOf" srcId="{D84434DA-A1D9-4138-AA9D-01DF98214626}" destId="{839BF1F8-238B-472E-B5F8-E821B1B01981}" srcOrd="11" destOrd="0" presId="urn:microsoft.com/office/officeart/2005/8/layout/cycle6"/>
    <dgm:cxn modelId="{138142C9-AD19-49E1-B6CE-6EC58497A516}" type="presParOf" srcId="{D84434DA-A1D9-4138-AA9D-01DF98214626}" destId="{A6DFD50A-DC17-44B8-9208-8E5BD4EFCF6E}" srcOrd="12" destOrd="0" presId="urn:microsoft.com/office/officeart/2005/8/layout/cycle6"/>
    <dgm:cxn modelId="{9C14B483-C873-432A-B973-E78E817D6BEF}" type="presParOf" srcId="{D84434DA-A1D9-4138-AA9D-01DF98214626}" destId="{9E171059-47BE-46C4-A9CC-B9DBD12A3E84}" srcOrd="13" destOrd="0" presId="urn:microsoft.com/office/officeart/2005/8/layout/cycle6"/>
    <dgm:cxn modelId="{52905382-B676-46E7-B8D2-584663C20923}" type="presParOf" srcId="{D84434DA-A1D9-4138-AA9D-01DF98214626}" destId="{DB454D2E-1E3A-4349-B192-177EE7C5343A}" srcOrd="14" destOrd="0" presId="urn:microsoft.com/office/officeart/2005/8/layout/cycle6"/>
    <dgm:cxn modelId="{72B1FF3C-4926-4DA8-AB12-338DADC38751}" type="presParOf" srcId="{D84434DA-A1D9-4138-AA9D-01DF98214626}" destId="{29DD7673-DB56-4486-8909-2614415E2004}" srcOrd="15" destOrd="0" presId="urn:microsoft.com/office/officeart/2005/8/layout/cycle6"/>
    <dgm:cxn modelId="{D629B36F-FF99-4DDF-846C-CF7AF860473C}" type="presParOf" srcId="{D84434DA-A1D9-4138-AA9D-01DF98214626}" destId="{56248057-DB37-43A1-A4D3-671ED7774141}" srcOrd="16" destOrd="0" presId="urn:microsoft.com/office/officeart/2005/8/layout/cycle6"/>
    <dgm:cxn modelId="{7452CD37-86EC-47BB-A503-72CED53DD8A5}" type="presParOf" srcId="{D84434DA-A1D9-4138-AA9D-01DF98214626}" destId="{729AF197-63C7-486A-8FFB-92D1BC5F136E}" srcOrd="17" destOrd="0" presId="urn:microsoft.com/office/officeart/2005/8/layout/cycle6"/>
    <dgm:cxn modelId="{F23841FC-8F18-467B-8046-AA160E952185}" type="presParOf" srcId="{D84434DA-A1D9-4138-AA9D-01DF98214626}" destId="{7702D59F-3240-4021-A714-764F7FFAF434}" srcOrd="18" destOrd="0" presId="urn:microsoft.com/office/officeart/2005/8/layout/cycle6"/>
    <dgm:cxn modelId="{C4141E0F-3613-45EF-AB8F-BF1E9DA70BE4}" type="presParOf" srcId="{D84434DA-A1D9-4138-AA9D-01DF98214626}" destId="{1BB8ABF0-6FE1-435D-BA91-AF0C8850BF6F}" srcOrd="19" destOrd="0" presId="urn:microsoft.com/office/officeart/2005/8/layout/cycle6"/>
    <dgm:cxn modelId="{2E0F4731-8950-46DE-8FB1-AD90AC97BAA8}" type="presParOf" srcId="{D84434DA-A1D9-4138-AA9D-01DF98214626}" destId="{75F51358-0912-434F-BEC2-9ACD0B06193B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DA8A3-895A-422D-A2C7-8ECBFF12FBB1}">
      <dsp:nvSpPr>
        <dsp:cNvPr id="0" name=""/>
        <dsp:cNvSpPr/>
      </dsp:nvSpPr>
      <dsp:spPr>
        <a:xfrm>
          <a:off x="338672" y="0"/>
          <a:ext cx="2930202" cy="4824536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0F3CD-924B-49EA-8140-7FC3D51D17DC}">
      <dsp:nvSpPr>
        <dsp:cNvPr id="0" name=""/>
        <dsp:cNvSpPr/>
      </dsp:nvSpPr>
      <dsp:spPr>
        <a:xfrm>
          <a:off x="1160741" y="504055"/>
          <a:ext cx="1904631" cy="11420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Адаптация </a:t>
          </a:r>
          <a:endParaRPr lang="ru-RU" sz="2000" kern="1200" dirty="0"/>
        </a:p>
      </dsp:txBody>
      <dsp:txXfrm>
        <a:off x="1216492" y="559806"/>
        <a:ext cx="1793129" cy="1030556"/>
      </dsp:txXfrm>
    </dsp:sp>
    <dsp:sp modelId="{C4BE99A8-F095-4BD1-AE04-6FD06D454D6A}">
      <dsp:nvSpPr>
        <dsp:cNvPr id="0" name=""/>
        <dsp:cNvSpPr/>
      </dsp:nvSpPr>
      <dsp:spPr>
        <a:xfrm>
          <a:off x="1160741" y="1944218"/>
          <a:ext cx="1904631" cy="11420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Закрепление </a:t>
          </a:r>
          <a:endParaRPr lang="ru-RU" sz="2000" kern="1200" dirty="0"/>
        </a:p>
      </dsp:txBody>
      <dsp:txXfrm>
        <a:off x="1216492" y="1999969"/>
        <a:ext cx="1793129" cy="1030556"/>
      </dsp:txXfrm>
    </dsp:sp>
    <dsp:sp modelId="{8DB718C7-52D2-475A-8F11-B274AA3DCDA9}">
      <dsp:nvSpPr>
        <dsp:cNvPr id="0" name=""/>
        <dsp:cNvSpPr/>
      </dsp:nvSpPr>
      <dsp:spPr>
        <a:xfrm>
          <a:off x="1160741" y="3312369"/>
          <a:ext cx="1904631" cy="11420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Профессиональное развитие</a:t>
          </a:r>
          <a:endParaRPr lang="ru-RU" sz="1800" kern="1200" dirty="0"/>
        </a:p>
      </dsp:txBody>
      <dsp:txXfrm>
        <a:off x="1216492" y="3368120"/>
        <a:ext cx="1793129" cy="1030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960ED-5E72-4F84-99D1-B2B655D715B0}">
      <dsp:nvSpPr>
        <dsp:cNvPr id="0" name=""/>
        <dsp:cNvSpPr/>
      </dsp:nvSpPr>
      <dsp:spPr>
        <a:xfrm>
          <a:off x="0" y="115712"/>
          <a:ext cx="4550020" cy="40774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I</a:t>
          </a:r>
          <a:r>
            <a:rPr lang="en-US" sz="1700" kern="1200" smtClean="0"/>
            <a:t> </a:t>
          </a:r>
          <a:r>
            <a:rPr lang="ru-RU" sz="1700" kern="1200" smtClean="0"/>
            <a:t>этап </a:t>
          </a:r>
          <a:endParaRPr lang="ru-RU" sz="1700" kern="1200"/>
        </a:p>
      </dsp:txBody>
      <dsp:txXfrm>
        <a:off x="19904" y="135616"/>
        <a:ext cx="4510212" cy="367937"/>
      </dsp:txXfrm>
    </dsp:sp>
    <dsp:sp modelId="{633BE372-885D-4514-877D-F66755C14393}">
      <dsp:nvSpPr>
        <dsp:cNvPr id="0" name=""/>
        <dsp:cNvSpPr/>
      </dsp:nvSpPr>
      <dsp:spPr>
        <a:xfrm>
          <a:off x="0" y="523457"/>
          <a:ext cx="4550020" cy="59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463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Заполнение электронной анкеты молодых педагогов во всех 85 субъектах Российской Федерации не менее 200 человек в каждом субъекте Российской Федерации. </a:t>
          </a:r>
          <a:endParaRPr lang="ru-RU" sz="1300" kern="1200" dirty="0"/>
        </a:p>
      </dsp:txBody>
      <dsp:txXfrm>
        <a:off x="0" y="523457"/>
        <a:ext cx="4550020" cy="598230"/>
      </dsp:txXfrm>
    </dsp:sp>
    <dsp:sp modelId="{44A26A76-11F4-45E7-A991-118C85922A2B}">
      <dsp:nvSpPr>
        <dsp:cNvPr id="0" name=""/>
        <dsp:cNvSpPr/>
      </dsp:nvSpPr>
      <dsp:spPr>
        <a:xfrm>
          <a:off x="0" y="1121687"/>
          <a:ext cx="4550020" cy="40774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II этап</a:t>
          </a:r>
          <a:endParaRPr lang="ru-RU" sz="1700" kern="1200" dirty="0"/>
        </a:p>
      </dsp:txBody>
      <dsp:txXfrm>
        <a:off x="19904" y="1141591"/>
        <a:ext cx="4510212" cy="367937"/>
      </dsp:txXfrm>
    </dsp:sp>
    <dsp:sp modelId="{B4E14E87-5FE7-4421-BBC9-F6C9C64FCE3F}">
      <dsp:nvSpPr>
        <dsp:cNvPr id="0" name=""/>
        <dsp:cNvSpPr/>
      </dsp:nvSpPr>
      <dsp:spPr>
        <a:xfrm>
          <a:off x="0" y="1529432"/>
          <a:ext cx="4550020" cy="116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463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Работа фокус-групп – всего не менее 100 человек в каждом субъекте Российской Федерации - 10 фокус-групп в каждом субъекте. Примерное количество участников каждой фокус-группы - 10 человек. Участниками фокус-групп являются молодые педагоги (возраст до 35 лет, стаж работы в образовательных организациях до 3 лет). </a:t>
          </a:r>
          <a:endParaRPr lang="ru-RU" sz="1300" kern="1200" dirty="0"/>
        </a:p>
      </dsp:txBody>
      <dsp:txXfrm>
        <a:off x="0" y="1529432"/>
        <a:ext cx="4550020" cy="1161270"/>
      </dsp:txXfrm>
    </dsp:sp>
    <dsp:sp modelId="{59DB9D37-3575-4606-BF41-9AC800C40A1E}">
      <dsp:nvSpPr>
        <dsp:cNvPr id="0" name=""/>
        <dsp:cNvSpPr/>
      </dsp:nvSpPr>
      <dsp:spPr>
        <a:xfrm>
          <a:off x="0" y="2690703"/>
          <a:ext cx="4550020" cy="407745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III </a:t>
          </a:r>
          <a:r>
            <a:rPr lang="ru-RU" sz="1700" kern="1200" dirty="0" smtClean="0"/>
            <a:t>этап</a:t>
          </a:r>
          <a:endParaRPr lang="ru-RU" sz="1700" kern="1200" dirty="0"/>
        </a:p>
      </dsp:txBody>
      <dsp:txXfrm>
        <a:off x="19904" y="2710607"/>
        <a:ext cx="4510212" cy="367937"/>
      </dsp:txXfrm>
    </dsp:sp>
    <dsp:sp modelId="{97AC37B4-B6DF-4A3F-8C11-454A46853440}">
      <dsp:nvSpPr>
        <dsp:cNvPr id="0" name=""/>
        <dsp:cNvSpPr/>
      </dsp:nvSpPr>
      <dsp:spPr>
        <a:xfrm>
          <a:off x="0" y="3098448"/>
          <a:ext cx="4550020" cy="1513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463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Проведение общественных обсуждений в форме региональных семинаров (длительностью не менее 1 дня с участием не менее 120 человек) по вопросам распространения результатов исследования и рекомендуемых механизмов распространения эффективных условий адаптации, закрепления и профессионального развития молодых педагогов во всех субъектах Российской Федерации. </a:t>
          </a:r>
          <a:endParaRPr lang="ru-RU" sz="1300" kern="1200" dirty="0"/>
        </a:p>
      </dsp:txBody>
      <dsp:txXfrm>
        <a:off x="0" y="3098448"/>
        <a:ext cx="4550020" cy="1513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99F1C-F61F-4E39-9CC4-70622B78FCE2}">
      <dsp:nvSpPr>
        <dsp:cNvPr id="0" name=""/>
        <dsp:cNvSpPr/>
      </dsp:nvSpPr>
      <dsp:spPr>
        <a:xfrm>
          <a:off x="1487116" y="988818"/>
          <a:ext cx="1528493" cy="63308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адаптация молодых педагогов к условиям практической работы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518021" y="1019723"/>
        <a:ext cx="1466683" cy="571276"/>
      </dsp:txXfrm>
    </dsp:sp>
    <dsp:sp modelId="{21B48D34-8E0B-4CE5-8904-BA7C2CF38A56}">
      <dsp:nvSpPr>
        <dsp:cNvPr id="0" name=""/>
        <dsp:cNvSpPr/>
      </dsp:nvSpPr>
      <dsp:spPr>
        <a:xfrm>
          <a:off x="443815" y="1305361"/>
          <a:ext cx="3615095" cy="3615095"/>
        </a:xfrm>
        <a:custGeom>
          <a:avLst/>
          <a:gdLst/>
          <a:ahLst/>
          <a:cxnLst/>
          <a:rect l="0" t="0" r="0" b="0"/>
          <a:pathLst>
            <a:path>
              <a:moveTo>
                <a:pt x="2575214" y="171113"/>
              </a:moveTo>
              <a:arcTo wR="1807547" hR="1807547" stAng="17707903" swAng="705046"/>
            </a:path>
          </a:pathLst>
        </a:custGeom>
        <a:noFill/>
        <a:ln w="9525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E2A7A-304C-47D7-98B7-BDB3CB118CA5}">
      <dsp:nvSpPr>
        <dsp:cNvPr id="0" name=""/>
        <dsp:cNvSpPr/>
      </dsp:nvSpPr>
      <dsp:spPr>
        <a:xfrm>
          <a:off x="2900314" y="1669378"/>
          <a:ext cx="1528493" cy="63308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организация взаимодействия с коллективом и руководством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931219" y="1700283"/>
        <a:ext cx="1466683" cy="571276"/>
      </dsp:txXfrm>
    </dsp:sp>
    <dsp:sp modelId="{595FC324-4345-45BC-A5D9-2B33ECABBAEC}">
      <dsp:nvSpPr>
        <dsp:cNvPr id="0" name=""/>
        <dsp:cNvSpPr/>
      </dsp:nvSpPr>
      <dsp:spPr>
        <a:xfrm>
          <a:off x="443815" y="1305361"/>
          <a:ext cx="3615095" cy="3615095"/>
        </a:xfrm>
        <a:custGeom>
          <a:avLst/>
          <a:gdLst/>
          <a:ahLst/>
          <a:cxnLst/>
          <a:rect l="0" t="0" r="0" b="0"/>
          <a:pathLst>
            <a:path>
              <a:moveTo>
                <a:pt x="3427309" y="1005301"/>
              </a:moveTo>
              <a:arcTo wR="1807547" hR="1807547" stAng="20019084" swAng="17264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E5A75-B517-4D3B-AFF3-A68510C88A28}">
      <dsp:nvSpPr>
        <dsp:cNvPr id="0" name=""/>
        <dsp:cNvSpPr/>
      </dsp:nvSpPr>
      <dsp:spPr>
        <a:xfrm>
          <a:off x="3249345" y="3198582"/>
          <a:ext cx="1528493" cy="63308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организация взаимодействия  с детьми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280250" y="3229487"/>
        <a:ext cx="1466683" cy="571276"/>
      </dsp:txXfrm>
    </dsp:sp>
    <dsp:sp modelId="{B7C13327-DFD2-4E1D-96E8-D65C9F84D897}">
      <dsp:nvSpPr>
        <dsp:cNvPr id="0" name=""/>
        <dsp:cNvSpPr/>
      </dsp:nvSpPr>
      <dsp:spPr>
        <a:xfrm>
          <a:off x="412250" y="1383091"/>
          <a:ext cx="3615095" cy="3615095"/>
        </a:xfrm>
        <a:custGeom>
          <a:avLst/>
          <a:gdLst/>
          <a:ahLst/>
          <a:cxnLst/>
          <a:rect l="0" t="0" r="0" b="0"/>
          <a:pathLst>
            <a:path>
              <a:moveTo>
                <a:pt x="3495118" y="2455107"/>
              </a:moveTo>
              <a:arcTo wR="1807547" hR="1807547" stAng="1259577" swAng="13110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71923-0556-48E4-B468-7FC172EEE65A}">
      <dsp:nvSpPr>
        <dsp:cNvPr id="0" name=""/>
        <dsp:cNvSpPr/>
      </dsp:nvSpPr>
      <dsp:spPr>
        <a:xfrm>
          <a:off x="2341897" y="4424902"/>
          <a:ext cx="1528493" cy="63308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необходимость организации рабочего  времени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372802" y="4455807"/>
        <a:ext cx="1466683" cy="571276"/>
      </dsp:txXfrm>
    </dsp:sp>
    <dsp:sp modelId="{839BF1F8-238B-472E-B5F8-E821B1B01981}">
      <dsp:nvSpPr>
        <dsp:cNvPr id="0" name=""/>
        <dsp:cNvSpPr/>
      </dsp:nvSpPr>
      <dsp:spPr>
        <a:xfrm>
          <a:off x="294362" y="1350820"/>
          <a:ext cx="3615095" cy="3615095"/>
        </a:xfrm>
        <a:custGeom>
          <a:avLst/>
          <a:gdLst/>
          <a:ahLst/>
          <a:cxnLst/>
          <a:rect l="0" t="0" r="0" b="0"/>
          <a:pathLst>
            <a:path>
              <a:moveTo>
                <a:pt x="2045355" y="3599383"/>
              </a:moveTo>
              <a:arcTo wR="1807547" hR="1807547" stAng="4946402" swAng="4102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FD50A-DC17-44B8-9208-8E5BD4EFCF6E}">
      <dsp:nvSpPr>
        <dsp:cNvPr id="0" name=""/>
        <dsp:cNvSpPr/>
      </dsp:nvSpPr>
      <dsp:spPr>
        <a:xfrm>
          <a:off x="594024" y="4424919"/>
          <a:ext cx="1528493" cy="63308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ведения отчетной документации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24929" y="4455824"/>
        <a:ext cx="1466683" cy="571276"/>
      </dsp:txXfrm>
    </dsp:sp>
    <dsp:sp modelId="{DB454D2E-1E3A-4349-B192-177EE7C5343A}">
      <dsp:nvSpPr>
        <dsp:cNvPr id="0" name=""/>
        <dsp:cNvSpPr/>
      </dsp:nvSpPr>
      <dsp:spPr>
        <a:xfrm>
          <a:off x="492742" y="1430880"/>
          <a:ext cx="3615095" cy="3615095"/>
        </a:xfrm>
        <a:custGeom>
          <a:avLst/>
          <a:gdLst/>
          <a:ahLst/>
          <a:cxnLst/>
          <a:rect l="0" t="0" r="0" b="0"/>
          <a:pathLst>
            <a:path>
              <a:moveTo>
                <a:pt x="439433" y="2988857"/>
              </a:moveTo>
              <a:arcTo wR="1807547" hR="1807547" stAng="8351446" swAng="12859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D7673-DB56-4486-8909-2614415E2004}">
      <dsp:nvSpPr>
        <dsp:cNvPr id="0" name=""/>
        <dsp:cNvSpPr/>
      </dsp:nvSpPr>
      <dsp:spPr>
        <a:xfrm>
          <a:off x="-275112" y="3198582"/>
          <a:ext cx="1528493" cy="63308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профессионального саморазвития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-244207" y="3229487"/>
        <a:ext cx="1466683" cy="571276"/>
      </dsp:txXfrm>
    </dsp:sp>
    <dsp:sp modelId="{729AF197-63C7-486A-8FFB-92D1BC5F136E}">
      <dsp:nvSpPr>
        <dsp:cNvPr id="0" name=""/>
        <dsp:cNvSpPr/>
      </dsp:nvSpPr>
      <dsp:spPr>
        <a:xfrm>
          <a:off x="443815" y="1305361"/>
          <a:ext cx="3615095" cy="3615095"/>
        </a:xfrm>
        <a:custGeom>
          <a:avLst/>
          <a:gdLst/>
          <a:ahLst/>
          <a:cxnLst/>
          <a:rect l="0" t="0" r="0" b="0"/>
          <a:pathLst>
            <a:path>
              <a:moveTo>
                <a:pt x="1620" y="1884071"/>
              </a:moveTo>
              <a:arcTo wR="1807547" hR="1807547" stAng="10654418" swAng="17264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2D59F-3240-4021-A714-764F7FFAF434}">
      <dsp:nvSpPr>
        <dsp:cNvPr id="0" name=""/>
        <dsp:cNvSpPr/>
      </dsp:nvSpPr>
      <dsp:spPr>
        <a:xfrm>
          <a:off x="73918" y="1669378"/>
          <a:ext cx="1528493" cy="63308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первоначально низкая оплата труда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04823" y="1700283"/>
        <a:ext cx="1466683" cy="571276"/>
      </dsp:txXfrm>
    </dsp:sp>
    <dsp:sp modelId="{75F51358-0912-434F-BEC2-9ACD0B06193B}">
      <dsp:nvSpPr>
        <dsp:cNvPr id="0" name=""/>
        <dsp:cNvSpPr/>
      </dsp:nvSpPr>
      <dsp:spPr>
        <a:xfrm>
          <a:off x="443815" y="1305361"/>
          <a:ext cx="3615095" cy="3615095"/>
        </a:xfrm>
        <a:custGeom>
          <a:avLst/>
          <a:gdLst/>
          <a:ahLst/>
          <a:cxnLst/>
          <a:rect l="0" t="0" r="0" b="0"/>
          <a:pathLst>
            <a:path>
              <a:moveTo>
                <a:pt x="722701" y="361747"/>
              </a:moveTo>
              <a:arcTo wR="1807547" hR="1807547" stAng="13987051" swAng="7050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0.56835</cdr:x>
      <cdr:y>0.79797</cdr:y>
    </cdr:from>
    <cdr:to>
      <cdr:x>0.76259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75467" y="43264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Республика Бурятия</a:t>
          </a:r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0.42222</cdr:x>
      <cdr:y>0.80292</cdr:y>
    </cdr:from>
    <cdr:to>
      <cdr:x>0.88444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8667" y="3725334"/>
          <a:ext cx="176106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0.22222</cdr:x>
      <cdr:y>0.80292</cdr:y>
    </cdr:from>
    <cdr:to>
      <cdr:x>0.72889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46667" y="3725334"/>
          <a:ext cx="1930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Российская Федерация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5104D70-BBEB-4FC7-ABDE-00432DE3F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23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599BC2-A86C-4F76-A76B-72F2F7084B7B}" type="slidenum">
              <a:rPr lang="ru-RU" sz="1200">
                <a:latin typeface="Calibri" panose="020F0502020204030204" pitchFamily="34" charset="0"/>
              </a:rPr>
              <a:pPr/>
              <a:t>3</a:t>
            </a:fld>
            <a:endParaRPr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2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90778C-78E6-49A0-9D97-1D1D60114A63}" type="slidenum">
              <a:rPr lang="ru-RU" sz="1200">
                <a:latin typeface="Calibri" panose="020F0502020204030204" pitchFamily="34" charset="0"/>
              </a:rPr>
              <a:pPr/>
              <a:t>5</a:t>
            </a:fld>
            <a:endParaRPr 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4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40653-4F0B-440C-860B-FB8F51C20A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6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37CFB-0482-4042-97E5-CDFB426ED6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4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A8B96-6FE2-4216-9B57-82D09C968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9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55EA9-902A-4C1E-867D-14044005C4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8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3B7D9-01D9-445E-96B6-64A507F915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6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C5EF8-D04E-4FB4-8103-D217CC1A95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6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232F7-A654-4DF4-811E-0344F73197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1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0B9C7-61B0-46CF-85B5-F2C5B230E0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7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C0108-7606-48D8-ABBF-424AB34500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50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D0748-88DB-4E07-BFEA-6D1B772897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19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018F4-F802-4443-AC89-FAA55FCCF1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97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640653-4F0B-440C-860B-FB8F51C20A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8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7584" y="1168400"/>
            <a:ext cx="5340880" cy="3573843"/>
          </a:xfrm>
        </p:spPr>
        <p:txBody>
          <a:bodyPr rtlCol="0">
            <a:no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Современное состояние работы с молодыми кадрами в образовательной отрасли по итогам исследования эффективности существующих условий адаптации, </a:t>
            </a:r>
            <a:r>
              <a:rPr lang="ru-RU" sz="2800" b="1" dirty="0">
                <a:solidFill>
                  <a:schemeClr val="tx2"/>
                </a:solidFill>
              </a:rPr>
              <a:t>закрепления и профессионального развития молодых </a:t>
            </a:r>
            <a:r>
              <a:rPr lang="ru-RU" sz="2800" b="1">
                <a:solidFill>
                  <a:schemeClr val="tx2"/>
                </a:solidFill>
              </a:rPr>
              <a:t>педагогов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86562708"/>
              </p:ext>
            </p:extLst>
          </p:nvPr>
        </p:nvGraphicFramePr>
        <p:xfrm>
          <a:off x="0" y="548680"/>
          <a:ext cx="336973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72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C5EF8-D04E-4FB4-8103-D217CC1A959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5905904"/>
              </p:ext>
            </p:extLst>
          </p:nvPr>
        </p:nvGraphicFramePr>
        <p:xfrm>
          <a:off x="457200" y="595746"/>
          <a:ext cx="8368145" cy="612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214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C5EF8-D04E-4FB4-8103-D217CC1A959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1" name="Заголовок 5"/>
          <p:cNvSpPr txBox="1">
            <a:spLocks noGrp="1"/>
          </p:cNvSpPr>
          <p:nvPr>
            <p:ph type="title"/>
          </p:nvPr>
        </p:nvSpPr>
        <p:spPr>
          <a:xfrm>
            <a:off x="575732" y="524010"/>
            <a:ext cx="8111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Результаты, выявленные в ходе общероссийского исследования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14345525"/>
              </p:ext>
            </p:extLst>
          </p:nvPr>
        </p:nvGraphicFramePr>
        <p:xfrm>
          <a:off x="0" y="1856508"/>
          <a:ext cx="4876800" cy="419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830770963"/>
              </p:ext>
            </p:extLst>
          </p:nvPr>
        </p:nvGraphicFramePr>
        <p:xfrm>
          <a:off x="4599709" y="1828799"/>
          <a:ext cx="4544292" cy="407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0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C5EF8-D04E-4FB4-8103-D217CC1A959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457200" y="430639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Результаты, выявленные в ходе общероссийского исследования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9387368"/>
              </p:ext>
            </p:extLst>
          </p:nvPr>
        </p:nvGraphicFramePr>
        <p:xfrm>
          <a:off x="270933" y="1066800"/>
          <a:ext cx="8083357" cy="565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7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Результаты, выявленные в ходе общероссийского исследования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C5EF8-D04E-4FB4-8103-D217CC1A959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6950102"/>
              </p:ext>
            </p:extLst>
          </p:nvPr>
        </p:nvGraphicFramePr>
        <p:xfrm>
          <a:off x="457200" y="1302328"/>
          <a:ext cx="8229600" cy="482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197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42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Результаты, выявленные в ходе общероссийского </a:t>
            </a:r>
            <a:r>
              <a:rPr lang="ru-RU" sz="3200" b="1" dirty="0" smtClean="0">
                <a:solidFill>
                  <a:schemeClr val="tx2"/>
                </a:solidFill>
              </a:rPr>
              <a:t>исследования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C5EF8-D04E-4FB4-8103-D217CC1A959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35232507"/>
              </p:ext>
            </p:extLst>
          </p:nvPr>
        </p:nvGraphicFramePr>
        <p:xfrm>
          <a:off x="118534" y="1593273"/>
          <a:ext cx="8318884" cy="4976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14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Результаты, выявленные в ходе общероссийского исследования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C5EF8-D04E-4FB4-8103-D217CC1A959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9823727"/>
              </p:ext>
            </p:extLst>
          </p:nvPr>
        </p:nvGraphicFramePr>
        <p:xfrm>
          <a:off x="457199" y="1288472"/>
          <a:ext cx="7786255" cy="4837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08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829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Результаты, выявленные в ходе общероссийского исследования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C5EF8-D04E-4FB4-8103-D217CC1A959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6336001"/>
              </p:ext>
            </p:extLst>
          </p:nvPr>
        </p:nvGraphicFramePr>
        <p:xfrm>
          <a:off x="457199" y="1032934"/>
          <a:ext cx="8077201" cy="532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1773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Результаты, выявленные в ходе общероссийского исследования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C5EF8-D04E-4FB4-8103-D217CC1A959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1725588"/>
              </p:ext>
            </p:extLst>
          </p:nvPr>
        </p:nvGraphicFramePr>
        <p:xfrm>
          <a:off x="457200" y="1233056"/>
          <a:ext cx="7439891" cy="496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0644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Результаты, выявленные в ходе общероссийского исследования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C5EF8-D04E-4FB4-8103-D217CC1A959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2787577"/>
              </p:ext>
            </p:extLst>
          </p:nvPr>
        </p:nvGraphicFramePr>
        <p:xfrm>
          <a:off x="651164" y="900545"/>
          <a:ext cx="8035636" cy="5668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4644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Из анкетирования молодых педагогов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Что </a:t>
            </a:r>
            <a:r>
              <a:rPr lang="ru-RU" sz="2400" b="1" dirty="0"/>
              <a:t>Вы можете отметить как основные достоинства Вашей работы в настоящий момент?</a:t>
            </a:r>
            <a:endParaRPr lang="ru-RU" sz="2400" dirty="0"/>
          </a:p>
          <a:p>
            <a:r>
              <a:rPr lang="ru-RU" sz="2400" dirty="0"/>
              <a:t>Достойная </a:t>
            </a:r>
            <a:r>
              <a:rPr lang="ru-RU" sz="2400" dirty="0" smtClean="0"/>
              <a:t>зарплата 5.4</a:t>
            </a:r>
            <a:r>
              <a:rPr lang="ru-RU" sz="2400" dirty="0"/>
              <a:t>%</a:t>
            </a:r>
          </a:p>
          <a:p>
            <a:r>
              <a:rPr lang="ru-RU" sz="2400" dirty="0"/>
              <a:t>Интересная, разнообразная </a:t>
            </a:r>
            <a:r>
              <a:rPr lang="ru-RU" sz="2400" dirty="0" smtClean="0"/>
              <a:t>работа 25.1</a:t>
            </a:r>
            <a:r>
              <a:rPr lang="ru-RU" sz="2400" dirty="0"/>
              <a:t>%</a:t>
            </a:r>
          </a:p>
          <a:p>
            <a:r>
              <a:rPr lang="ru-RU" sz="2400" dirty="0"/>
              <a:t>Уважение со стороны </a:t>
            </a:r>
            <a:r>
              <a:rPr lang="ru-RU" sz="2400" dirty="0" smtClean="0"/>
              <a:t>детей 21</a:t>
            </a:r>
            <a:r>
              <a:rPr lang="ru-RU" sz="2400" dirty="0"/>
              <a:t>%</a:t>
            </a:r>
          </a:p>
          <a:p>
            <a:r>
              <a:rPr lang="ru-RU" sz="2400" dirty="0"/>
              <a:t>Уважение со стороны </a:t>
            </a:r>
            <a:r>
              <a:rPr lang="ru-RU" sz="2400" dirty="0" smtClean="0"/>
              <a:t>коллег 12.5</a:t>
            </a:r>
            <a:r>
              <a:rPr lang="ru-RU" sz="2400" dirty="0"/>
              <a:t>%</a:t>
            </a:r>
          </a:p>
          <a:p>
            <a:r>
              <a:rPr lang="ru-RU" sz="2400" dirty="0"/>
              <a:t>Внимание со стороны администрации </a:t>
            </a:r>
            <a:r>
              <a:rPr lang="ru-RU" sz="2400" dirty="0" smtClean="0"/>
              <a:t>школы 8.9</a:t>
            </a:r>
            <a:r>
              <a:rPr lang="ru-RU" sz="2400" dirty="0"/>
              <a:t>%</a:t>
            </a:r>
          </a:p>
          <a:p>
            <a:r>
              <a:rPr lang="ru-RU" sz="2400" dirty="0"/>
              <a:t>Хорошие отношения с </a:t>
            </a:r>
            <a:r>
              <a:rPr lang="ru-RU" sz="2400" dirty="0" smtClean="0"/>
              <a:t>родителями 5.4</a:t>
            </a:r>
            <a:r>
              <a:rPr lang="ru-RU" sz="2400" dirty="0"/>
              <a:t>%</a:t>
            </a:r>
          </a:p>
          <a:p>
            <a:r>
              <a:rPr lang="ru-RU" sz="2400" dirty="0"/>
              <a:t>Стабильность, </a:t>
            </a:r>
            <a:r>
              <a:rPr lang="ru-RU" sz="2400" dirty="0" smtClean="0"/>
              <a:t>определённость 21.2</a:t>
            </a:r>
            <a:r>
              <a:rPr lang="ru-RU" sz="2400" dirty="0"/>
              <a:t>%</a:t>
            </a:r>
          </a:p>
          <a:p>
            <a:r>
              <a:rPr lang="ru-RU" sz="2400" dirty="0" smtClean="0"/>
              <a:t>Другое 0.4</a:t>
            </a:r>
            <a:r>
              <a:rPr lang="ru-RU" sz="2400" dirty="0"/>
              <a:t>%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55EA9-902A-4C1E-867D-14044005C46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1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13040"/>
            <a:ext cx="8229600" cy="756972"/>
          </a:xfrm>
        </p:spPr>
        <p:txBody>
          <a:bodyPr>
            <a:noAutofit/>
          </a:bodyPr>
          <a:lstStyle/>
          <a:p>
            <a:r>
              <a:rPr lang="ru-RU" sz="2400" dirty="0" smtClean="0"/>
              <a:t>9 </a:t>
            </a:r>
            <a:r>
              <a:rPr lang="ru-RU" sz="2400" dirty="0"/>
              <a:t>июня проведен семинар в Москве.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C5EF8-D04E-4FB4-8103-D217CC1A959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55674" y="1600199"/>
            <a:ext cx="3408217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+mj-lt"/>
              </a:rPr>
              <a:t>Сергоманов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 П.А. Актуальные вопросы государственной политики в решении задач адаптации, закрепления и профессионального развития молодых педагогов во всех субъектах Российской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Федерации.</a:t>
            </a:r>
            <a:endParaRPr lang="ru-RU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Были </a:t>
            </a: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представлены региональные системы привлечения и закрепления молодых специалистов в сфере образования (Московской,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Тамбовской, </a:t>
            </a: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Томской,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Саратовской областей</a:t>
            </a: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Краснодарского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края)</a:t>
            </a:r>
            <a:endParaRPr lang="ru-RU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964" y="2225131"/>
            <a:ext cx="5361710" cy="361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52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26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Из анкетирования </a:t>
            </a:r>
            <a:r>
              <a:rPr lang="ru-RU" b="1" dirty="0" smtClean="0">
                <a:solidFill>
                  <a:schemeClr val="accent1"/>
                </a:solidFill>
              </a:rPr>
              <a:t>директоров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6268" y="1600200"/>
            <a:ext cx="2336799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/>
              <a:t>Ставите ли Вы себе как отдельную задачу создание условий для закрепления молодых педагогов в Вашей школе?</a:t>
            </a:r>
          </a:p>
          <a:p>
            <a:r>
              <a:rPr lang="ru-RU" sz="8000" dirty="0" smtClean="0"/>
              <a:t>Да  94.9</a:t>
            </a:r>
            <a:r>
              <a:rPr lang="ru-RU" sz="8000" dirty="0"/>
              <a:t>%</a:t>
            </a:r>
          </a:p>
          <a:p>
            <a:r>
              <a:rPr lang="ru-RU" sz="8000" dirty="0" smtClean="0"/>
              <a:t>Нет 2.9</a:t>
            </a:r>
            <a:r>
              <a:rPr lang="ru-RU" sz="8000" dirty="0"/>
              <a:t>%</a:t>
            </a:r>
          </a:p>
          <a:p>
            <a:r>
              <a:rPr lang="ru-RU" sz="8000" dirty="0"/>
              <a:t>Свой </a:t>
            </a:r>
            <a:r>
              <a:rPr lang="ru-RU" sz="8000" dirty="0" smtClean="0"/>
              <a:t>ответ 2.2</a:t>
            </a:r>
            <a:r>
              <a:rPr lang="ru-RU" sz="8000" dirty="0"/>
              <a:t>%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92400" y="957267"/>
            <a:ext cx="6282267" cy="5168897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/>
              <a:t>Что реально Вы предпринимаете для того, чтобы удержать молодых педагогов школе?</a:t>
            </a:r>
          </a:p>
          <a:p>
            <a:r>
              <a:rPr lang="ru-RU" sz="7200" dirty="0"/>
              <a:t>Оформляю договорные отношения с молодым педагогом по реализации тех или иных задач с прописыванием реальной </a:t>
            </a:r>
            <a:r>
              <a:rPr lang="ru-RU" sz="7200" dirty="0" smtClean="0"/>
              <a:t>ответственности 6.8</a:t>
            </a:r>
            <a:r>
              <a:rPr lang="ru-RU" sz="7200" dirty="0"/>
              <a:t>%</a:t>
            </a:r>
          </a:p>
          <a:p>
            <a:r>
              <a:rPr lang="ru-RU" sz="7200" dirty="0"/>
              <a:t>финансово поддерживаю инициативы, проекты молодых </a:t>
            </a:r>
            <a:r>
              <a:rPr lang="ru-RU" sz="7200" dirty="0" smtClean="0"/>
              <a:t>педагогов 15</a:t>
            </a:r>
            <a:r>
              <a:rPr lang="ru-RU" sz="7200" dirty="0"/>
              <a:t>%</a:t>
            </a:r>
          </a:p>
          <a:p>
            <a:r>
              <a:rPr lang="ru-RU" sz="7200" dirty="0"/>
              <a:t>Содержательно поддерживаю инициативы и проекты молодых педагогов, регулярно обсуждаю, как они </a:t>
            </a:r>
            <a:r>
              <a:rPr lang="ru-RU" sz="7200" dirty="0" smtClean="0"/>
              <a:t>реализуются 12</a:t>
            </a:r>
            <a:r>
              <a:rPr lang="ru-RU" sz="7200" dirty="0"/>
              <a:t>%</a:t>
            </a:r>
          </a:p>
          <a:p>
            <a:r>
              <a:rPr lang="ru-RU" sz="7200" dirty="0"/>
              <a:t>Обсуждаю с молодыми педагогами возможности профессионального и карьерного </a:t>
            </a:r>
            <a:r>
              <a:rPr lang="ru-RU" sz="7200" dirty="0" smtClean="0"/>
              <a:t>развития 17.5</a:t>
            </a:r>
            <a:r>
              <a:rPr lang="ru-RU" sz="7200" dirty="0"/>
              <a:t>%</a:t>
            </a:r>
          </a:p>
          <a:p>
            <a:r>
              <a:rPr lang="ru-RU" sz="7200" dirty="0"/>
              <a:t>Поручаю молодому педагогу то или иное дело, </a:t>
            </a:r>
            <a:r>
              <a:rPr lang="ru-RU" sz="7200" dirty="0" smtClean="0"/>
              <a:t>мероприятие 10.8</a:t>
            </a:r>
            <a:r>
              <a:rPr lang="ru-RU" sz="7200" dirty="0"/>
              <a:t>%</a:t>
            </a:r>
          </a:p>
          <a:p>
            <a:r>
              <a:rPr lang="ru-RU" sz="7200" dirty="0"/>
              <a:t>Регулярно и разносторонне оцениваю работу молодого </a:t>
            </a:r>
            <a:r>
              <a:rPr lang="ru-RU" sz="7200" dirty="0" smtClean="0"/>
              <a:t>педагога 6.3</a:t>
            </a:r>
            <a:r>
              <a:rPr lang="ru-RU" sz="7200" dirty="0"/>
              <a:t>%</a:t>
            </a:r>
          </a:p>
          <a:p>
            <a:r>
              <a:rPr lang="ru-RU" sz="7200" dirty="0"/>
              <a:t>Стимулирую участие молодого педагога в профессиональных </a:t>
            </a:r>
            <a:r>
              <a:rPr lang="ru-RU" sz="7200" dirty="0" smtClean="0"/>
              <a:t>сообществах 5.8</a:t>
            </a:r>
            <a:r>
              <a:rPr lang="ru-RU" sz="7200" dirty="0"/>
              <a:t>%</a:t>
            </a:r>
          </a:p>
          <a:p>
            <a:r>
              <a:rPr lang="ru-RU" sz="7200" dirty="0"/>
              <a:t>Стимулирую участие молодого педагога в профессиональных </a:t>
            </a:r>
            <a:r>
              <a:rPr lang="ru-RU" sz="7200" dirty="0" smtClean="0"/>
              <a:t>конкурсах 12.8</a:t>
            </a:r>
            <a:r>
              <a:rPr lang="ru-RU" sz="7200" dirty="0"/>
              <a:t>%</a:t>
            </a:r>
          </a:p>
          <a:p>
            <a:r>
              <a:rPr lang="ru-RU" sz="7200" dirty="0"/>
              <a:t>Организую рефлексию деятельности молодого педагога</a:t>
            </a:r>
          </a:p>
          <a:p>
            <a:r>
              <a:rPr lang="ru-RU" sz="7200" dirty="0"/>
              <a:t>5.3%</a:t>
            </a:r>
          </a:p>
          <a:p>
            <a:r>
              <a:rPr lang="ru-RU" sz="7200" dirty="0"/>
              <a:t>Обсуждаю с молодым педагогом результаты его участия на семинарах, конференциях и </a:t>
            </a:r>
            <a:r>
              <a:rPr lang="ru-RU" sz="7200" dirty="0" smtClean="0"/>
              <a:t>т.д.  7.5</a:t>
            </a:r>
            <a:r>
              <a:rPr lang="ru-RU" sz="7200" dirty="0"/>
              <a:t>%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C5EF8-D04E-4FB4-8103-D217CC1A959F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878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615461"/>
            <a:ext cx="7029450" cy="1220929"/>
          </a:xfrm>
        </p:spPr>
        <p:txBody>
          <a:bodyPr vert="horz" lIns="84406" tIns="42203" rIns="84406" bIns="42203" rtlCol="0" anchor="b"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Из </a:t>
            </a:r>
            <a:r>
              <a:rPr lang="ru-RU" sz="2800" b="1" dirty="0" smtClean="0">
                <a:solidFill>
                  <a:schemeClr val="accent1"/>
                </a:solidFill>
              </a:rPr>
              <a:t>анкетирования работников управления образованием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585" dirty="0" smtClean="0"/>
              <a:t> О причинах </a:t>
            </a:r>
            <a:r>
              <a:rPr lang="ru-RU" sz="2585" dirty="0"/>
              <a:t>ухода молодых педагогов из образовательных организаций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2045123"/>
          <a:ext cx="7029451" cy="472792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19720"/>
                <a:gridCol w="1309731"/>
              </a:tblGrid>
              <a:tr h="385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Отсутствие/трудности жилищных условий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26,9%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</a:tr>
              <a:tr h="385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Низкая заработная плата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18,8%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</a:tr>
              <a:tr h="385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Понимание, что выбрал не ту профессию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18,3%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</a:tr>
              <a:tr h="385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Низкий уровень профессиональной компетентности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9,6%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</a:tr>
              <a:tr h="385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Низкий престиж учительской профессии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8,6%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</a:tr>
              <a:tr h="385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Большая нагрузка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5,6%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</a:tr>
              <a:tr h="385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Отсутствие перспектив карьерного и профессионального роста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3,7%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</a:tr>
              <a:tr h="385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Другое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3,1%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</a:tr>
              <a:tr h="385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Отсутствие взаимодействия с педагогическим коллективом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2,0%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</a:tr>
              <a:tr h="385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Конфликты с учениками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1,9%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</a:tr>
              <a:tr h="385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Конфликты с родителями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1,4%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</a:endParaRPr>
                    </a:p>
                  </a:txBody>
                  <a:tcPr marL="5862" marR="5862" marT="5862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7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mgsu.ru/science/Nauchniye_meropr/Novosti/konf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859" y="4653136"/>
            <a:ext cx="1368152" cy="13681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51720" y="2060848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Активизация работы </a:t>
            </a:r>
            <a:r>
              <a:rPr lang="ru-RU" dirty="0"/>
              <a:t>Ассоциации молодых педагогов Республики </a:t>
            </a:r>
            <a:r>
              <a:rPr lang="ru-RU" dirty="0" smtClean="0"/>
              <a:t>Бурятия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62269" y="1256581"/>
            <a:ext cx="334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Организация работы </a:t>
            </a:r>
            <a:r>
              <a:rPr lang="ru-RU" dirty="0"/>
              <a:t>по поддержке системы наставничества.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5600" y="2780928"/>
            <a:ext cx="391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/>
              <a:t>Формирование индивидуальных </a:t>
            </a:r>
            <a:r>
              <a:rPr lang="ru-RU" dirty="0"/>
              <a:t>маршрутов </a:t>
            </a:r>
            <a:r>
              <a:rPr lang="ru-RU" dirty="0" smtClean="0"/>
              <a:t>образования для молодых педагогов</a:t>
            </a:r>
            <a:endParaRPr lang="ru-RU" dirty="0"/>
          </a:p>
          <a:p>
            <a:pPr lvl="0"/>
            <a:endParaRPr lang="ru-RU" dirty="0" smtClean="0"/>
          </a:p>
          <a:p>
            <a:pPr lvl="0" algn="ctr"/>
            <a:r>
              <a:rPr lang="ru-RU" dirty="0" smtClean="0"/>
              <a:t>Активизация деятельности </a:t>
            </a:r>
            <a:r>
              <a:rPr lang="ru-RU" dirty="0"/>
              <a:t>профессиональных сетевых сообществ (ассоциаций). </a:t>
            </a:r>
            <a:r>
              <a:rPr lang="ru-RU" dirty="0" smtClean="0"/>
              <a:t>Распространение опыта </a:t>
            </a:r>
            <a:r>
              <a:rPr lang="ru-RU" dirty="0"/>
              <a:t>работы Ассоциации учителей математики по поддержке молодых учителей математики.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51472"/>
            <a:ext cx="5132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Создание единого информационного поля </a:t>
            </a:r>
            <a:r>
              <a:rPr lang="ru-RU" dirty="0"/>
              <a:t>для молодых педагогов «Школа молодого педагога</a:t>
            </a:r>
            <a:r>
              <a:rPr lang="ru-RU" dirty="0" smtClean="0"/>
              <a:t>» в целях формирования </a:t>
            </a:r>
            <a:r>
              <a:rPr lang="ru-RU" dirty="0"/>
              <a:t>профессионального сообщества молодых учителей</a:t>
            </a:r>
          </a:p>
        </p:txBody>
      </p:sp>
      <p:pic>
        <p:nvPicPr>
          <p:cNvPr id="2050" name="Picture 2" descr="Author Archive Osh news Pag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2" y="1608783"/>
            <a:ext cx="1709805" cy="117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1520" y="2780928"/>
            <a:ext cx="1763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слеты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круглые столы, конференции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проектные семинары</a:t>
            </a:r>
          </a:p>
        </p:txBody>
      </p:sp>
      <p:pic>
        <p:nvPicPr>
          <p:cNvPr id="2052" name="Picture 4" descr="Отличные результаты качества образования во Владивостоке DISH-NE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11" y="1762727"/>
            <a:ext cx="1897856" cy="18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4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314450" y="517282"/>
            <a:ext cx="7372350" cy="851388"/>
          </a:xfrm>
        </p:spPr>
        <p:txBody>
          <a:bodyPr/>
          <a:lstStyle/>
          <a:p>
            <a:pPr eaLnBrk="1" hangingPunct="1"/>
            <a:r>
              <a:rPr lang="ru-RU" sz="2954" b="1" dirty="0">
                <a:solidFill>
                  <a:schemeClr val="tx2"/>
                </a:solidFill>
              </a:rPr>
              <a:t>Этапы проведения исследования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</p:nvPr>
        </p:nvGraphicFramePr>
        <p:xfrm>
          <a:off x="251520" y="1740877"/>
          <a:ext cx="4550020" cy="4727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7" indent="-263776"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103" indent="-211021"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45" indent="-211021"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86" indent="-211021"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227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69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310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351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98A572-5153-4D0C-93DD-5E4CBD14412E}" type="slidenum">
              <a:rPr lang="ru-RU" sz="1292">
                <a:solidFill>
                  <a:srgbClr val="898989"/>
                </a:solidFill>
              </a:rPr>
              <a:pPr/>
              <a:t>3</a:t>
            </a:fld>
            <a:endParaRPr lang="ru-RU" sz="1292">
              <a:solidFill>
                <a:srgbClr val="89898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1358" y="1650023"/>
            <a:ext cx="3409950" cy="48181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314450" y="517282"/>
            <a:ext cx="7372350" cy="851388"/>
          </a:xfrm>
        </p:spPr>
        <p:txBody>
          <a:bodyPr/>
          <a:lstStyle/>
          <a:p>
            <a:pPr eaLnBrk="1" hangingPunct="1"/>
            <a:r>
              <a:rPr lang="ru-RU" sz="2215" b="1" dirty="0" smtClean="0">
                <a:solidFill>
                  <a:schemeClr val="tx2"/>
                </a:solidFill>
              </a:rPr>
              <a:t> </a:t>
            </a:r>
            <a:r>
              <a:rPr lang="ru-RU" sz="2215" b="1" dirty="0">
                <a:solidFill>
                  <a:schemeClr val="tx2"/>
                </a:solidFill>
              </a:rPr>
              <a:t>Анкетирование информационного портала  </a:t>
            </a:r>
            <a:r>
              <a:rPr lang="en-US" sz="2215" b="1" dirty="0">
                <a:solidFill>
                  <a:schemeClr val="tx2"/>
                </a:solidFill>
              </a:rPr>
              <a:t>www.</a:t>
            </a:r>
            <a:r>
              <a:rPr lang="ru-RU" sz="2215" b="1" dirty="0">
                <a:solidFill>
                  <a:schemeClr val="tx2"/>
                </a:solidFill>
              </a:rPr>
              <a:t>молодой-</a:t>
            </a:r>
            <a:r>
              <a:rPr lang="ru-RU" sz="2215" b="1" dirty="0" err="1">
                <a:solidFill>
                  <a:schemeClr val="tx2"/>
                </a:solidFill>
              </a:rPr>
              <a:t>педагог.рф</a:t>
            </a:r>
            <a:endParaRPr lang="ru-RU" sz="2215" b="1" dirty="0">
              <a:solidFill>
                <a:schemeClr val="tx2"/>
              </a:solidFill>
            </a:endParaRPr>
          </a:p>
        </p:txBody>
      </p:sp>
      <p:sp>
        <p:nvSpPr>
          <p:cNvPr id="1741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7" indent="-263776"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103" indent="-211021"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45" indent="-211021"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86" indent="-211021"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227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69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310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351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EA20A4-BBBA-4BF5-A85D-101B21121974}" type="slidenum">
              <a:rPr lang="ru-RU" sz="1292">
                <a:solidFill>
                  <a:srgbClr val="898989"/>
                </a:solidFill>
              </a:rPr>
              <a:pPr/>
              <a:t>4</a:t>
            </a:fld>
            <a:endParaRPr lang="ru-RU" sz="1292">
              <a:solidFill>
                <a:srgbClr val="89898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60120" b="1"/>
          <a:stretch/>
        </p:blipFill>
        <p:spPr>
          <a:xfrm>
            <a:off x="193431" y="1749669"/>
            <a:ext cx="5106866" cy="13247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274" y="3755782"/>
            <a:ext cx="4388826" cy="2552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6905" y="3295651"/>
            <a:ext cx="4192465" cy="28648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5351" y="2288931"/>
            <a:ext cx="4302369" cy="29351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59728" y="3452446"/>
            <a:ext cx="2592265" cy="386862"/>
          </a:xfrm>
          <a:prstGeom prst="roundRect">
            <a:avLst/>
          </a:prstGeom>
          <a:solidFill>
            <a:srgbClr val="0070C0">
              <a:alpha val="6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9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92" dirty="0">
                <a:solidFill>
                  <a:schemeClr val="tx1"/>
                </a:solidFill>
              </a:rPr>
              <a:t>Анкета для молодых педагогов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04643" y="5901104"/>
            <a:ext cx="2592265" cy="385396"/>
          </a:xfrm>
          <a:prstGeom prst="roundRect">
            <a:avLst/>
          </a:prstGeom>
          <a:solidFill>
            <a:srgbClr val="0070C0">
              <a:alpha val="6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9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92" dirty="0">
                <a:solidFill>
                  <a:schemeClr val="tx1"/>
                </a:solidFill>
              </a:rPr>
              <a:t>Анкета для директоров ОО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34454" y="1749670"/>
            <a:ext cx="2907323" cy="748812"/>
          </a:xfrm>
          <a:prstGeom prst="roundRect">
            <a:avLst/>
          </a:prstGeom>
          <a:solidFill>
            <a:srgbClr val="0070C0">
              <a:alpha val="6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9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92" dirty="0">
                <a:solidFill>
                  <a:schemeClr val="tx1"/>
                </a:solidFill>
              </a:rPr>
              <a:t>Анкета для сотрудников органов муниципального и регионального управления образованием</a:t>
            </a:r>
          </a:p>
        </p:txBody>
      </p:sp>
    </p:spTree>
    <p:extLst>
      <p:ext uri="{BB962C8B-B14F-4D97-AF65-F5344CB8AC3E}">
        <p14:creationId xmlns:p14="http://schemas.microsoft.com/office/powerpoint/2010/main" val="39179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" b="1714"/>
          <a:stretch>
            <a:fillRect/>
          </a:stretch>
        </p:blipFill>
        <p:spPr bwMode="auto">
          <a:xfrm>
            <a:off x="187569" y="2697774"/>
            <a:ext cx="8827477" cy="378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1314450" y="517282"/>
            <a:ext cx="7372350" cy="851388"/>
          </a:xfrm>
        </p:spPr>
        <p:txBody>
          <a:bodyPr/>
          <a:lstStyle/>
          <a:p>
            <a:pPr eaLnBrk="1" hangingPunct="1"/>
            <a:r>
              <a:rPr altLang="ru-RU" sz="2215" b="1" dirty="0" err="1">
                <a:solidFill>
                  <a:schemeClr val="tx2"/>
                </a:solidFill>
              </a:rPr>
              <a:t>Проведение</a:t>
            </a:r>
            <a:r>
              <a:rPr altLang="ru-RU" sz="2215" b="1" dirty="0">
                <a:solidFill>
                  <a:schemeClr val="tx2"/>
                </a:solidFill>
              </a:rPr>
              <a:t> </a:t>
            </a:r>
            <a:r>
              <a:rPr altLang="ru-RU" sz="2215" b="1" dirty="0" err="1">
                <a:solidFill>
                  <a:schemeClr val="tx2"/>
                </a:solidFill>
              </a:rPr>
              <a:t>анкетирования</a:t>
            </a:r>
            <a:r>
              <a:rPr altLang="ru-RU" sz="2215" b="1" dirty="0">
                <a:solidFill>
                  <a:schemeClr val="tx2"/>
                </a:solidFill>
              </a:rPr>
              <a:t> </a:t>
            </a:r>
            <a:r>
              <a:rPr altLang="ru-RU" sz="2215" b="1" dirty="0" err="1">
                <a:solidFill>
                  <a:schemeClr val="tx2"/>
                </a:solidFill>
              </a:rPr>
              <a:t>молодых</a:t>
            </a:r>
            <a:r>
              <a:rPr altLang="ru-RU" sz="2215" b="1" dirty="0">
                <a:solidFill>
                  <a:schemeClr val="tx2"/>
                </a:solidFill>
              </a:rPr>
              <a:t> </a:t>
            </a:r>
            <a:r>
              <a:rPr altLang="ru-RU" sz="2215" b="1" dirty="0" err="1">
                <a:solidFill>
                  <a:schemeClr val="tx2"/>
                </a:solidFill>
              </a:rPr>
              <a:t>педагогов</a:t>
            </a:r>
            <a:endParaRPr altLang="ru-RU" sz="2215" b="1" dirty="0">
              <a:solidFill>
                <a:schemeClr val="tx2"/>
              </a:solidFill>
            </a:endParaRPr>
          </a:p>
        </p:txBody>
      </p:sp>
      <p:sp>
        <p:nvSpPr>
          <p:cNvPr id="1946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7" indent="-263776"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103" indent="-211021"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45" indent="-211021"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86" indent="-211021"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227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69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310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351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D39667-99B9-467E-95F9-7818714A193E}" type="slidenum">
              <a:rPr lang="ru-RU" sz="1292">
                <a:solidFill>
                  <a:srgbClr val="898989"/>
                </a:solidFill>
              </a:rPr>
              <a:pPr/>
              <a:t>5</a:t>
            </a:fld>
            <a:endParaRPr lang="ru-RU" sz="1292">
              <a:solidFill>
                <a:srgbClr val="898989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2400" y="1633904"/>
            <a:ext cx="8991600" cy="767862"/>
          </a:xfrm>
          <a:prstGeom prst="rect">
            <a:avLst/>
          </a:prstGeom>
        </p:spPr>
        <p:txBody>
          <a:bodyPr/>
          <a:lstStyle>
            <a:lvl1pPr marL="401638" indent="-401638" algn="l" defTabSz="10715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200000"/>
              <a:buFont typeface="Wingdings" panose="05000000000000000000" pitchFamily="2" charset="2"/>
              <a:buChar char="§"/>
              <a:defRPr sz="3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871538" indent="-334963" algn="l" defTabSz="10715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 sz="33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339850" indent="-266700" algn="l" defTabSz="10715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876425" indent="-266700" algn="l" defTabSz="10715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–"/>
              <a:defRPr sz="23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413000" indent="-266700" algn="l" defTabSz="10715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»"/>
              <a:defRPr sz="2300" i="1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800" dirty="0"/>
              <a:t>Максимальное количество анкет молодых педагогов было заполнено в следующих регионах: Свердловская область -</a:t>
            </a:r>
            <a:r>
              <a:rPr lang="ru-RU" sz="1800" b="1" dirty="0">
                <a:solidFill>
                  <a:srgbClr val="0070C0"/>
                </a:solidFill>
              </a:rPr>
              <a:t>545</a:t>
            </a:r>
            <a:r>
              <a:rPr lang="ru-RU" sz="1800" dirty="0"/>
              <a:t>, Воронежская область – </a:t>
            </a:r>
            <a:r>
              <a:rPr lang="ru-RU" sz="1800" b="1" dirty="0">
                <a:solidFill>
                  <a:srgbClr val="0070C0"/>
                </a:solidFill>
              </a:rPr>
              <a:t>492</a:t>
            </a:r>
            <a:r>
              <a:rPr lang="ru-RU" sz="1800" dirty="0"/>
              <a:t>, Нижегородская область - </a:t>
            </a:r>
            <a:r>
              <a:rPr lang="ru-RU" sz="1800" b="1" dirty="0">
                <a:solidFill>
                  <a:srgbClr val="0070C0"/>
                </a:solidFill>
              </a:rPr>
              <a:t>390</a:t>
            </a:r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 marL="0" indent="0">
              <a:buNone/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 marL="0" indent="0">
              <a:buNone/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  <a:p>
            <a:pPr>
              <a:defRPr/>
            </a:pPr>
            <a:endParaRPr lang="ru-RU" sz="1662" dirty="0"/>
          </a:p>
        </p:txBody>
      </p:sp>
    </p:spTree>
    <p:extLst>
      <p:ext uri="{BB962C8B-B14F-4D97-AF65-F5344CB8AC3E}">
        <p14:creationId xmlns:p14="http://schemas.microsoft.com/office/powerpoint/2010/main" val="30336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314451" y="504093"/>
            <a:ext cx="7710854" cy="665285"/>
          </a:xfrm>
        </p:spPr>
        <p:txBody>
          <a:bodyPr>
            <a:normAutofit fontScale="90000"/>
          </a:bodyPr>
          <a:lstStyle/>
          <a:p>
            <a:r>
              <a:rPr lang="ru-RU" sz="2215" b="1" i="1" dirty="0" smtClean="0">
                <a:solidFill>
                  <a:schemeClr val="tx2"/>
                </a:solidFill>
              </a:rPr>
              <a:t>Количество участников из Республики Бурятия составило 324 человека. приняли участие </a:t>
            </a:r>
            <a:r>
              <a:rPr lang="ru-RU" sz="2215" b="1" i="1" dirty="0"/>
              <a:t/>
            </a:r>
            <a:br>
              <a:rPr lang="ru-RU" sz="2215" b="1" i="1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15" b="1" dirty="0" smtClean="0"/>
              <a:t> </a:t>
            </a:r>
            <a:endParaRPr lang="ru-RU" sz="2215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931" y="1633905"/>
            <a:ext cx="4985238" cy="42217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38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7" indent="-263776"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103" indent="-211021"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45" indent="-211021"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86" indent="-211021"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227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69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310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351" indent="-211021" defTabSz="989160" eaLnBrk="0" fontAlgn="base" hangingPunct="0">
              <a:spcBef>
                <a:spcPct val="0"/>
              </a:spcBef>
              <a:spcAft>
                <a:spcPct val="0"/>
              </a:spcAft>
              <a:defRPr sz="1939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2A521B-46D4-4AD4-85D0-FDB1E5A4E7DD}" type="slidenum">
              <a:rPr lang="ru-RU" sz="1292">
                <a:solidFill>
                  <a:srgbClr val="898989"/>
                </a:solidFill>
              </a:rPr>
              <a:pPr/>
              <a:t>6</a:t>
            </a:fld>
            <a:endParaRPr lang="ru-RU" sz="1292">
              <a:solidFill>
                <a:srgbClr val="89898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0774" y="2165838"/>
            <a:ext cx="5017477" cy="3987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0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chemeClr val="tx2"/>
                </a:solidFill>
              </a:rPr>
              <a:t/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Возрастная </a:t>
            </a:r>
            <a:r>
              <a:rPr lang="ru-RU" sz="3200" b="1" dirty="0">
                <a:solidFill>
                  <a:schemeClr val="tx2"/>
                </a:solidFill>
              </a:rPr>
              <a:t>структура педагогических кадров Республики </a:t>
            </a:r>
            <a:r>
              <a:rPr lang="ru-RU" sz="3200" b="1" dirty="0" smtClean="0">
                <a:solidFill>
                  <a:schemeClr val="tx2"/>
                </a:solidFill>
              </a:rPr>
              <a:t>Бурятия и РФ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1800" b="1" dirty="0"/>
              <a:t>Анализ общей численности по возрастному показателю показывает низкий процент молодых специалистов в возрасте до 35 лет </a:t>
            </a:r>
            <a:r>
              <a:rPr lang="ru-RU" sz="1800" b="1" dirty="0" smtClean="0"/>
              <a:t>(19%), ниже среднероссийских показателей (22,3%). 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55EA9-902A-4C1E-867D-14044005C46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074273"/>
              </p:ext>
            </p:extLst>
          </p:nvPr>
        </p:nvGraphicFramePr>
        <p:xfrm>
          <a:off x="169334" y="1600200"/>
          <a:ext cx="458893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662891"/>
              </p:ext>
            </p:extLst>
          </p:nvPr>
        </p:nvGraphicFramePr>
        <p:xfrm>
          <a:off x="4995334" y="1608667"/>
          <a:ext cx="4148666" cy="455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666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55EA9-902A-4C1E-867D-14044005C46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26182" y="692727"/>
            <a:ext cx="3685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333333"/>
                </a:solidFill>
                <a:latin typeface="PT Sans"/>
              </a:rPr>
              <a:t>	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50227662"/>
              </p:ext>
            </p:extLst>
          </p:nvPr>
        </p:nvGraphicFramePr>
        <p:xfrm>
          <a:off x="124690" y="290945"/>
          <a:ext cx="4502727" cy="6046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63491" y="2413338"/>
            <a:ext cx="3048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PT Sans"/>
              </a:rPr>
              <a:t>Одной из серьезных проблем, с которой сталкивается современная российская школа, является адаптация молодых педагогов к условиям практической работы, организация взаимодействия с коллективом, руководством и, в первую очередь, с детьми. </a:t>
            </a:r>
          </a:p>
        </p:txBody>
      </p:sp>
    </p:spTree>
    <p:extLst>
      <p:ext uri="{BB962C8B-B14F-4D97-AF65-F5344CB8AC3E}">
        <p14:creationId xmlns:p14="http://schemas.microsoft.com/office/powerpoint/2010/main" val="154017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C5EF8-D04E-4FB4-8103-D217CC1A959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6221084"/>
              </p:ext>
            </p:extLst>
          </p:nvPr>
        </p:nvGraphicFramePr>
        <p:xfrm>
          <a:off x="554182" y="554182"/>
          <a:ext cx="8132618" cy="580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297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9768</TotalTime>
  <Words>820</Words>
  <Application>Microsoft Office PowerPoint</Application>
  <PresentationFormat>Экран (4:3)</PresentationFormat>
  <Paragraphs>168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PT Sans</vt:lpstr>
      <vt:lpstr>Times New Roman</vt:lpstr>
      <vt:lpstr>Verdana</vt:lpstr>
      <vt:lpstr>Wingdings</vt:lpstr>
      <vt:lpstr>Тема Office</vt:lpstr>
      <vt:lpstr>Современное состояние работы с молодыми кадрами в образовательной отрасли по итогам исследования эффективности существующих условий адаптации, закрепления и профессионального развития молодых педагогов  </vt:lpstr>
      <vt:lpstr>9 июня проведен семинар в Москве.</vt:lpstr>
      <vt:lpstr>Этапы проведения исследования</vt:lpstr>
      <vt:lpstr> Анкетирование информационного портала  www.молодой-педагог.рф</vt:lpstr>
      <vt:lpstr>Проведение анкетирования молодых педагогов</vt:lpstr>
      <vt:lpstr>Количество участников из Республики Бурятия составило 324 человека. приняли участие    </vt:lpstr>
      <vt:lpstr> Возрастная структура педагогических кадров Республики Бурятия и РФ Анализ общей численности по возрастному показателю показывает низкий процент молодых специалистов в возрасте до 35 лет (19%), ниже среднероссийских показателей (22,3%).  </vt:lpstr>
      <vt:lpstr>Презентация PowerPoint</vt:lpstr>
      <vt:lpstr>Презентация PowerPoint</vt:lpstr>
      <vt:lpstr>Презентация PowerPoint</vt:lpstr>
      <vt:lpstr>Результаты, выявленные в ходе общероссийского исследования</vt:lpstr>
      <vt:lpstr>Результаты, выявленные в ходе общероссийского исследования</vt:lpstr>
      <vt:lpstr>Результаты, выявленные в ходе общероссийского исследования</vt:lpstr>
      <vt:lpstr>Результаты, выявленные в ходе общероссийского исследования</vt:lpstr>
      <vt:lpstr>Результаты, выявленные в ходе общероссийского исследования</vt:lpstr>
      <vt:lpstr>Результаты, выявленные в ходе общероссийского исследования</vt:lpstr>
      <vt:lpstr>Результаты, выявленные в ходе общероссийского исследования</vt:lpstr>
      <vt:lpstr>Результаты, выявленные в ходе общероссийского исследования</vt:lpstr>
      <vt:lpstr>Из анкетирования молодых педагогов</vt:lpstr>
      <vt:lpstr>Из анкетирования директоров</vt:lpstr>
      <vt:lpstr>Из анкетирования работников управления образованием  О причинах ухода молодых педагогов из образовательных организаций</vt:lpstr>
      <vt:lpstr>Презентация PowerPoint</vt:lpstr>
    </vt:vector>
  </TitlesOfParts>
  <Company>МО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jorj</dc:creator>
  <cp:lastModifiedBy>Цырендаши</cp:lastModifiedBy>
  <cp:revision>1611</cp:revision>
  <dcterms:created xsi:type="dcterms:W3CDTF">2003-07-16T04:32:51Z</dcterms:created>
  <dcterms:modified xsi:type="dcterms:W3CDTF">2015-06-11T14:18:43Z</dcterms:modified>
</cp:coreProperties>
</file>