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56" r:id="rId1"/>
  </p:sldMasterIdLst>
  <p:notesMasterIdLst>
    <p:notesMasterId r:id="rId17"/>
  </p:notesMasterIdLst>
  <p:sldIdLst>
    <p:sldId id="342" r:id="rId2"/>
    <p:sldId id="355" r:id="rId3"/>
    <p:sldId id="405" r:id="rId4"/>
    <p:sldId id="407" r:id="rId5"/>
    <p:sldId id="356" r:id="rId6"/>
    <p:sldId id="402" r:id="rId7"/>
    <p:sldId id="403" r:id="rId8"/>
    <p:sldId id="358" r:id="rId9"/>
    <p:sldId id="404" r:id="rId10"/>
    <p:sldId id="359" r:id="rId11"/>
    <p:sldId id="409" r:id="rId12"/>
    <p:sldId id="360" r:id="rId13"/>
    <p:sldId id="377" r:id="rId14"/>
    <p:sldId id="397" r:id="rId15"/>
    <p:sldId id="39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AEAEA"/>
    <a:srgbClr val="FF9933"/>
    <a:srgbClr val="FFCC00"/>
    <a:srgbClr val="FFCC66"/>
    <a:srgbClr val="FF9966"/>
    <a:srgbClr val="FF6600"/>
    <a:srgbClr val="FF5050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307" autoAdjust="0"/>
    <p:restoredTop sz="92629" autoAdjust="0"/>
  </p:normalViewPr>
  <p:slideViewPr>
    <p:cSldViewPr snapToGrid="0">
      <p:cViewPr>
        <p:scale>
          <a:sx n="100" d="100"/>
          <a:sy n="100" d="100"/>
        </p:scale>
        <p:origin x="-78" y="-30"/>
      </p:cViewPr>
      <p:guideLst>
        <p:guide orient="horz" pos="3464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.ipk.local\kafedra\kafedra\library\&#1056;&#1099;&#1093;&#1083;&#1086;&#1074;&#1086;&#1081;%20&#1053;.&#1053;\&#1052;&#1077;&#1090;&#1086;&#1076;&#1080;&#1095;&#1077;&#1089;&#1082;&#1080;&#1081;%20&#1086;&#1090;&#1076;&#1077;&#1083;\&#1072;&#1085;&#1082;&#1077;&#1090;&#1080;&#1088;&#1086;&#1074;&#1072;&#1085;&#1080;&#1077;\&#1040;&#1076;&#1072;&#1087;&#1090;&#1072;&#1094;&#1080;&#1103;,%20&#1058;.&#1041;.&#1043;&#1086;&#1088;&#1096;&#1082;&#1086;&#1074;&#1072;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.ipk.local\kafedra\kafedra\library\&#1056;&#1099;&#1093;&#1083;&#1086;&#1074;&#1086;&#1081;%20&#1053;.&#1053;\&#1052;&#1077;&#1090;&#1086;&#1076;&#1080;&#1095;&#1077;&#1089;&#1082;&#1080;&#1081;%20&#1086;&#1090;&#1076;&#1077;&#1083;\&#1072;&#1085;&#1082;&#1077;&#1090;&#1080;&#1088;&#1086;&#1074;&#1072;&#1085;&#1080;&#1077;\&#1040;&#1076;&#1072;&#1087;&#1090;&#1072;&#1094;&#1080;&#1103;,%20&#1058;.&#1041;.&#1043;&#1086;&#1088;&#1096;&#1082;&#1086;&#1074;&#1072;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hlovaNN\Documents\&#1084;&#1086;&#1083;&#1086;&#1076;&#1099;&#1077;%20&#1087;&#1077;&#1076;&#1072;&#1075;&#1086;&#1075;&#1080;\&#1041;&#1086;&#1083;&#1090;&#1072;&#1075;%20&#1040;.&#1061;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hlovaNN\Documents\&#1084;&#1086;&#1083;&#1086;&#1076;&#1099;&#1077;%20&#1087;&#1077;&#1076;&#1072;&#1075;&#1086;&#1075;&#1080;\&#1041;&#1086;&#1083;&#1090;&#1072;&#1075;%20&#1040;.&#1061;.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hlovaNN\Documents\&#1084;&#1086;&#1083;&#1086;&#1076;&#1099;&#1077;%20&#1087;&#1077;&#1076;&#1072;&#1075;&#1086;&#1075;&#1080;\&#1041;&#1086;&#1083;&#1090;&#1072;&#1075;%20&#1040;.&#1061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u="sng" dirty="0">
                <a:solidFill>
                  <a:schemeClr val="accent1"/>
                </a:solidFill>
              </a:rPr>
              <a:t>Адаптация к учительской профессии (Саратовская</a:t>
            </a:r>
            <a:r>
              <a:rPr lang="ru-RU" sz="2400" u="sng" baseline="0" dirty="0">
                <a:solidFill>
                  <a:schemeClr val="accent1"/>
                </a:solidFill>
              </a:rPr>
              <a:t> область)</a:t>
            </a:r>
            <a:endParaRPr lang="ru-RU" sz="2400" u="sng" dirty="0">
              <a:solidFill>
                <a:schemeClr val="accent1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Лист1!$A$19</c:f>
              <c:strCache>
                <c:ptCount val="1"/>
                <c:pt idx="0">
                  <c:v>Саратовская область</c:v>
                </c:pt>
              </c:strCache>
            </c:strRef>
          </c:tx>
          <c:cat>
            <c:strRef>
              <c:f>Лист1!$B$17:$D$18</c:f>
              <c:strCache>
                <c:ptCount val="3"/>
                <c:pt idx="0">
                  <c:v>от 0 до 1 года</c:v>
                </c:pt>
                <c:pt idx="1">
                  <c:v>от 1 года до 2 лет</c:v>
                </c:pt>
                <c:pt idx="2">
                  <c:v>от 2 лет до 3 лет</c:v>
                </c:pt>
              </c:strCache>
            </c:strRef>
          </c:cat>
          <c:val>
            <c:numRef>
              <c:f>Лист1!$B$19:$D$19</c:f>
              <c:numCache>
                <c:formatCode>0.00%</c:formatCode>
                <c:ptCount val="3"/>
                <c:pt idx="0">
                  <c:v>0.32760000000000011</c:v>
                </c:pt>
                <c:pt idx="1">
                  <c:v>0.19230000000000005</c:v>
                </c:pt>
                <c:pt idx="2">
                  <c:v>0.11360000000000005</c:v>
                </c:pt>
              </c:numCache>
            </c:numRef>
          </c:val>
        </c:ser>
        <c:axId val="53922432"/>
        <c:axId val="74174848"/>
      </c:barChart>
      <c:catAx>
        <c:axId val="5392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4174848"/>
        <c:crosses val="autoZero"/>
        <c:auto val="1"/>
        <c:lblAlgn val="ctr"/>
        <c:lblOffset val="100"/>
      </c:catAx>
      <c:valAx>
        <c:axId val="7417484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539224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u="sng" dirty="0">
                <a:solidFill>
                  <a:schemeClr val="accent1"/>
                </a:solidFill>
              </a:rPr>
              <a:t>Адаптация к </a:t>
            </a:r>
            <a:r>
              <a:rPr lang="ru-RU" sz="2400" u="sng" dirty="0" smtClean="0">
                <a:solidFill>
                  <a:schemeClr val="accent1"/>
                </a:solidFill>
              </a:rPr>
              <a:t>образовательной организации </a:t>
            </a:r>
            <a:r>
              <a:rPr lang="ru-RU" sz="2400" u="sng" dirty="0">
                <a:solidFill>
                  <a:schemeClr val="accent1"/>
                </a:solidFill>
              </a:rPr>
              <a:t>(Саратовская область)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527996500437445"/>
          <c:y val="0.19480352999353309"/>
          <c:w val="0.83776363255317909"/>
          <c:h val="0.632712160979877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Саратовская область</c:v>
                </c:pt>
              </c:strCache>
            </c:strRef>
          </c:tx>
          <c:cat>
            <c:strRef>
              <c:f>Лист1!$B$2:$D$2</c:f>
              <c:strCache>
                <c:ptCount val="3"/>
                <c:pt idx="0">
                  <c:v>от 0 до 1 года</c:v>
                </c:pt>
                <c:pt idx="1">
                  <c:v>от 1 года до 2 лет</c:v>
                </c:pt>
                <c:pt idx="2">
                  <c:v>от 2 лет до 3 лет</c:v>
                </c:pt>
              </c:strCache>
            </c:strRef>
          </c:cat>
          <c:val>
            <c:numRef>
              <c:f>Лист1!$B$3:$D$3</c:f>
              <c:numCache>
                <c:formatCode>0.00%</c:formatCode>
                <c:ptCount val="3"/>
                <c:pt idx="0">
                  <c:v>0.12070000000000003</c:v>
                </c:pt>
                <c:pt idx="1">
                  <c:v>3.85E-2</c:v>
                </c:pt>
                <c:pt idx="2">
                  <c:v>2.2700000000000001E-2</c:v>
                </c:pt>
              </c:numCache>
            </c:numRef>
          </c:val>
        </c:ser>
        <c:axId val="74396032"/>
        <c:axId val="74397568"/>
      </c:barChart>
      <c:catAx>
        <c:axId val="743960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4397568"/>
        <c:crosses val="autoZero"/>
        <c:auto val="1"/>
        <c:lblAlgn val="ctr"/>
        <c:lblOffset val="100"/>
      </c:catAx>
      <c:valAx>
        <c:axId val="7439756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743960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435087050104888"/>
          <c:y val="9.7072606856785204E-2"/>
          <c:w val="0.86564912949895223"/>
          <c:h val="0.45030992887547144"/>
        </c:manualLayout>
      </c:layout>
      <c:barChart>
        <c:barDir val="col"/>
        <c:grouping val="clustered"/>
        <c:ser>
          <c:idx val="0"/>
          <c:order val="0"/>
          <c:tx>
            <c:strRef>
              <c:f>Лист2!$A$3</c:f>
              <c:strCache>
                <c:ptCount val="1"/>
                <c:pt idx="0">
                  <c:v>Страна</c:v>
                </c:pt>
              </c:strCache>
            </c:strRef>
          </c:tx>
          <c:cat>
            <c:strRef>
              <c:f>Лист2!$B$2:$I$2</c:f>
              <c:strCache>
                <c:ptCount val="8"/>
                <c:pt idx="0">
                  <c:v>1 подготовка уроков с наставником</c:v>
                </c:pt>
                <c:pt idx="1">
                  <c:v>2 обращаться к наставнику</c:v>
                </c:pt>
                <c:pt idx="2">
                  <c:v>3 посещение уроков наставника</c:v>
                </c:pt>
                <c:pt idx="3">
                  <c:v>4 рефлексивный дневник</c:v>
                </c:pt>
                <c:pt idx="4">
                  <c:v>5 обсуждение с администрацией</c:v>
                </c:pt>
                <c:pt idx="5">
                  <c:v>6 сокращенная нагрузка</c:v>
                </c:pt>
                <c:pt idx="6">
                  <c:v>7 конкурсы в резерв</c:v>
                </c:pt>
                <c:pt idx="7">
                  <c:v>8 процедуры оценки пед Де</c:v>
                </c:pt>
              </c:strCache>
            </c:strRef>
          </c:cat>
          <c:val>
            <c:numRef>
              <c:f>Лист2!$B$3:$I$3</c:f>
              <c:numCache>
                <c:formatCode>0.00%</c:formatCode>
                <c:ptCount val="8"/>
                <c:pt idx="0">
                  <c:v>0.85700000000000043</c:v>
                </c:pt>
                <c:pt idx="1">
                  <c:v>0.87400000000000044</c:v>
                </c:pt>
                <c:pt idx="2" formatCode="0%">
                  <c:v>0.8300000000000004</c:v>
                </c:pt>
                <c:pt idx="3">
                  <c:v>0.58900000000000019</c:v>
                </c:pt>
                <c:pt idx="4">
                  <c:v>0.87500000000000044</c:v>
                </c:pt>
                <c:pt idx="5">
                  <c:v>0.48900000000000027</c:v>
                </c:pt>
                <c:pt idx="6">
                  <c:v>0.42300000000000026</c:v>
                </c:pt>
                <c:pt idx="7">
                  <c:v>0.73400000000000043</c:v>
                </c:pt>
              </c:numCache>
            </c:numRef>
          </c:val>
        </c:ser>
        <c:ser>
          <c:idx val="1"/>
          <c:order val="1"/>
          <c:tx>
            <c:strRef>
              <c:f>Лист2!$A$4</c:f>
              <c:strCache>
                <c:ptCount val="1"/>
                <c:pt idx="0">
                  <c:v>г. Москва</c:v>
                </c:pt>
              </c:strCache>
            </c:strRef>
          </c:tx>
          <c:cat>
            <c:strRef>
              <c:f>Лист2!$B$2:$I$2</c:f>
              <c:strCache>
                <c:ptCount val="8"/>
                <c:pt idx="0">
                  <c:v>1 подготовка уроков с наставником</c:v>
                </c:pt>
                <c:pt idx="1">
                  <c:v>2 обращаться к наставнику</c:v>
                </c:pt>
                <c:pt idx="2">
                  <c:v>3 посещение уроков наставника</c:v>
                </c:pt>
                <c:pt idx="3">
                  <c:v>4 рефлексивный дневник</c:v>
                </c:pt>
                <c:pt idx="4">
                  <c:v>5 обсуждение с администрацией</c:v>
                </c:pt>
                <c:pt idx="5">
                  <c:v>6 сокращенная нагрузка</c:v>
                </c:pt>
                <c:pt idx="6">
                  <c:v>7 конкурсы в резерв</c:v>
                </c:pt>
                <c:pt idx="7">
                  <c:v>8 процедуры оценки пед Де</c:v>
                </c:pt>
              </c:strCache>
            </c:strRef>
          </c:cat>
          <c:val>
            <c:numRef>
              <c:f>Лист2!$B$4:$I$4</c:f>
              <c:numCache>
                <c:formatCode>0.00%</c:formatCode>
                <c:ptCount val="8"/>
                <c:pt idx="0">
                  <c:v>0.83690000000000042</c:v>
                </c:pt>
                <c:pt idx="1">
                  <c:v>0.8794000000000004</c:v>
                </c:pt>
                <c:pt idx="2">
                  <c:v>0.84400000000000042</c:v>
                </c:pt>
                <c:pt idx="3">
                  <c:v>0.56030000000000002</c:v>
                </c:pt>
                <c:pt idx="4">
                  <c:v>0.88649999999999973</c:v>
                </c:pt>
                <c:pt idx="5">
                  <c:v>0.41840000000000027</c:v>
                </c:pt>
                <c:pt idx="6">
                  <c:v>0.36170000000000002</c:v>
                </c:pt>
                <c:pt idx="7">
                  <c:v>0.6809000000000005</c:v>
                </c:pt>
              </c:numCache>
            </c:numRef>
          </c:val>
        </c:ser>
        <c:ser>
          <c:idx val="2"/>
          <c:order val="2"/>
          <c:tx>
            <c:strRef>
              <c:f>Лист2!$A$5</c:f>
              <c:strCache>
                <c:ptCount val="1"/>
                <c:pt idx="0">
                  <c:v>Саратовская область</c:v>
                </c:pt>
              </c:strCache>
            </c:strRef>
          </c:tx>
          <c:cat>
            <c:strRef>
              <c:f>Лист2!$B$2:$I$2</c:f>
              <c:strCache>
                <c:ptCount val="8"/>
                <c:pt idx="0">
                  <c:v>1 подготовка уроков с наставником</c:v>
                </c:pt>
                <c:pt idx="1">
                  <c:v>2 обращаться к наставнику</c:v>
                </c:pt>
                <c:pt idx="2">
                  <c:v>3 посещение уроков наставника</c:v>
                </c:pt>
                <c:pt idx="3">
                  <c:v>4 рефлексивный дневник</c:v>
                </c:pt>
                <c:pt idx="4">
                  <c:v>5 обсуждение с администрацией</c:v>
                </c:pt>
                <c:pt idx="5">
                  <c:v>6 сокращенная нагрузка</c:v>
                </c:pt>
                <c:pt idx="6">
                  <c:v>7 конкурсы в резерв</c:v>
                </c:pt>
                <c:pt idx="7">
                  <c:v>8 процедуры оценки пед Де</c:v>
                </c:pt>
              </c:strCache>
            </c:strRef>
          </c:cat>
          <c:val>
            <c:numRef>
              <c:f>Лист2!$B$5:$I$5</c:f>
              <c:numCache>
                <c:formatCode>0.00%</c:formatCode>
                <c:ptCount val="8"/>
                <c:pt idx="0">
                  <c:v>0.92900000000000005</c:v>
                </c:pt>
                <c:pt idx="1">
                  <c:v>0.91610000000000003</c:v>
                </c:pt>
                <c:pt idx="2">
                  <c:v>0.89680000000000049</c:v>
                </c:pt>
                <c:pt idx="3">
                  <c:v>0.69680000000000064</c:v>
                </c:pt>
                <c:pt idx="4">
                  <c:v>0.9355</c:v>
                </c:pt>
                <c:pt idx="5">
                  <c:v>0.5649000000000004</c:v>
                </c:pt>
                <c:pt idx="6">
                  <c:v>0.45810000000000001</c:v>
                </c:pt>
                <c:pt idx="7">
                  <c:v>0.82580000000000042</c:v>
                </c:pt>
              </c:numCache>
            </c:numRef>
          </c:val>
        </c:ser>
        <c:axId val="74435968"/>
        <c:axId val="74445952"/>
      </c:barChart>
      <c:catAx>
        <c:axId val="74435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4445952"/>
        <c:crosses val="autoZero"/>
        <c:auto val="1"/>
        <c:lblAlgn val="ctr"/>
        <c:lblOffset val="100"/>
      </c:catAx>
      <c:valAx>
        <c:axId val="7444595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4435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2.2640181340968745E-2"/>
          <c:y val="1.5977860280418355E-2"/>
          <c:w val="0.96220830350751663"/>
          <c:h val="6.303537187385258E-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411533467544999"/>
          <c:y val="9.5995431126664768E-2"/>
          <c:w val="0.87371222318844133"/>
          <c:h val="0.54134101292894043"/>
        </c:manualLayout>
      </c:layout>
      <c:barChart>
        <c:barDir val="col"/>
        <c:grouping val="clustered"/>
        <c:ser>
          <c:idx val="0"/>
          <c:order val="0"/>
          <c:tx>
            <c:strRef>
              <c:f>Лист3!$A$3</c:f>
              <c:strCache>
                <c:ptCount val="1"/>
                <c:pt idx="0">
                  <c:v>Страна</c:v>
                </c:pt>
              </c:strCache>
            </c:strRef>
          </c:tx>
          <c:cat>
            <c:strRef>
              <c:f>Лист3!$B$2:$I$2</c:f>
              <c:strCache>
                <c:ptCount val="8"/>
                <c:pt idx="0">
                  <c:v>Достойная зарплата, %</c:v>
                </c:pt>
                <c:pt idx="1">
                  <c:v>Интересная работа, %</c:v>
                </c:pt>
                <c:pt idx="2">
                  <c:v>Уважение детей, %</c:v>
                </c:pt>
                <c:pt idx="3">
                  <c:v>Уважение коллег, %</c:v>
                </c:pt>
                <c:pt idx="4">
                  <c:v>Внимание администрации, %</c:v>
                </c:pt>
                <c:pt idx="5">
                  <c:v>Отношения с родителями, %</c:v>
                </c:pt>
                <c:pt idx="6">
                  <c:v>Стабильность, %</c:v>
                </c:pt>
                <c:pt idx="7">
                  <c:v>Другое, %</c:v>
                </c:pt>
              </c:strCache>
            </c:strRef>
          </c:cat>
          <c:val>
            <c:numRef>
              <c:f>Лист3!$B$3:$I$3</c:f>
              <c:numCache>
                <c:formatCode>0.00%</c:formatCode>
                <c:ptCount val="8"/>
                <c:pt idx="0">
                  <c:v>0.18770000000000023</c:v>
                </c:pt>
                <c:pt idx="1">
                  <c:v>0.66190000000000093</c:v>
                </c:pt>
                <c:pt idx="2">
                  <c:v>0.48510000000000031</c:v>
                </c:pt>
                <c:pt idx="3">
                  <c:v>0.26420000000000005</c:v>
                </c:pt>
                <c:pt idx="4">
                  <c:v>0.23119999999999999</c:v>
                </c:pt>
                <c:pt idx="5">
                  <c:v>0.10630000000000002</c:v>
                </c:pt>
                <c:pt idx="6">
                  <c:v>0.51270000000000004</c:v>
                </c:pt>
                <c:pt idx="7">
                  <c:v>9.8000000000000188E-3</c:v>
                </c:pt>
              </c:numCache>
            </c:numRef>
          </c:val>
        </c:ser>
        <c:ser>
          <c:idx val="1"/>
          <c:order val="1"/>
          <c:tx>
            <c:strRef>
              <c:f>Лист3!$A$4</c:f>
              <c:strCache>
                <c:ptCount val="1"/>
                <c:pt idx="0">
                  <c:v>г. Москва</c:v>
                </c:pt>
              </c:strCache>
            </c:strRef>
          </c:tx>
          <c:cat>
            <c:strRef>
              <c:f>Лист3!$B$2:$I$2</c:f>
              <c:strCache>
                <c:ptCount val="8"/>
                <c:pt idx="0">
                  <c:v>Достойная зарплата, %</c:v>
                </c:pt>
                <c:pt idx="1">
                  <c:v>Интересная работа, %</c:v>
                </c:pt>
                <c:pt idx="2">
                  <c:v>Уважение детей, %</c:v>
                </c:pt>
                <c:pt idx="3">
                  <c:v>Уважение коллег, %</c:v>
                </c:pt>
                <c:pt idx="4">
                  <c:v>Внимание администрации, %</c:v>
                </c:pt>
                <c:pt idx="5">
                  <c:v>Отношения с родителями, %</c:v>
                </c:pt>
                <c:pt idx="6">
                  <c:v>Стабильность, %</c:v>
                </c:pt>
                <c:pt idx="7">
                  <c:v>Другое, %</c:v>
                </c:pt>
              </c:strCache>
            </c:strRef>
          </c:cat>
          <c:val>
            <c:numRef>
              <c:f>Лист3!$B$4:$I$4</c:f>
              <c:numCache>
                <c:formatCode>0.00%</c:formatCode>
                <c:ptCount val="8"/>
                <c:pt idx="0">
                  <c:v>0.35460000000000008</c:v>
                </c:pt>
                <c:pt idx="1">
                  <c:v>0.65960000000000096</c:v>
                </c:pt>
                <c:pt idx="2">
                  <c:v>0.59570000000000001</c:v>
                </c:pt>
                <c:pt idx="3">
                  <c:v>0.30500000000000038</c:v>
                </c:pt>
                <c:pt idx="4">
                  <c:v>0.18440000000000023</c:v>
                </c:pt>
                <c:pt idx="5">
                  <c:v>0.15600000000000017</c:v>
                </c:pt>
                <c:pt idx="6">
                  <c:v>0.39010000000000034</c:v>
                </c:pt>
                <c:pt idx="7">
                  <c:v>1.4200000000000001E-2</c:v>
                </c:pt>
              </c:numCache>
            </c:numRef>
          </c:val>
        </c:ser>
        <c:ser>
          <c:idx val="2"/>
          <c:order val="2"/>
          <c:tx>
            <c:strRef>
              <c:f>Лист3!$A$5</c:f>
              <c:strCache>
                <c:ptCount val="1"/>
                <c:pt idx="0">
                  <c:v>Саратовская область</c:v>
                </c:pt>
              </c:strCache>
            </c:strRef>
          </c:tx>
          <c:cat>
            <c:strRef>
              <c:f>Лист3!$B$2:$I$2</c:f>
              <c:strCache>
                <c:ptCount val="8"/>
                <c:pt idx="0">
                  <c:v>Достойная зарплата, %</c:v>
                </c:pt>
                <c:pt idx="1">
                  <c:v>Интересная работа, %</c:v>
                </c:pt>
                <c:pt idx="2">
                  <c:v>Уважение детей, %</c:v>
                </c:pt>
                <c:pt idx="3">
                  <c:v>Уважение коллег, %</c:v>
                </c:pt>
                <c:pt idx="4">
                  <c:v>Внимание администрации, %</c:v>
                </c:pt>
                <c:pt idx="5">
                  <c:v>Отношения с родителями, %</c:v>
                </c:pt>
                <c:pt idx="6">
                  <c:v>Стабильность, %</c:v>
                </c:pt>
                <c:pt idx="7">
                  <c:v>Другое, %</c:v>
                </c:pt>
              </c:strCache>
            </c:strRef>
          </c:cat>
          <c:val>
            <c:numRef>
              <c:f>Лист3!$B$5:$I$5</c:f>
              <c:numCache>
                <c:formatCode>0.00%</c:formatCode>
                <c:ptCount val="8"/>
                <c:pt idx="0">
                  <c:v>0.25160000000000005</c:v>
                </c:pt>
                <c:pt idx="1">
                  <c:v>0.7226000000000008</c:v>
                </c:pt>
                <c:pt idx="2">
                  <c:v>0.50319999999999998</c:v>
                </c:pt>
                <c:pt idx="3">
                  <c:v>0.18710000000000004</c:v>
                </c:pt>
                <c:pt idx="4">
                  <c:v>0.25160000000000005</c:v>
                </c:pt>
                <c:pt idx="5">
                  <c:v>8.3900000000000044E-2</c:v>
                </c:pt>
                <c:pt idx="6">
                  <c:v>0.59349999999999958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Лист3!$A$6</c:f>
              <c:strCache>
                <c:ptCount val="1"/>
                <c:pt idx="0">
                  <c:v>г. Севастополь</c:v>
                </c:pt>
              </c:strCache>
            </c:strRef>
          </c:tx>
          <c:cat>
            <c:strRef>
              <c:f>Лист3!$B$2:$I$2</c:f>
              <c:strCache>
                <c:ptCount val="8"/>
                <c:pt idx="0">
                  <c:v>Достойная зарплата, %</c:v>
                </c:pt>
                <c:pt idx="1">
                  <c:v>Интересная работа, %</c:v>
                </c:pt>
                <c:pt idx="2">
                  <c:v>Уважение детей, %</c:v>
                </c:pt>
                <c:pt idx="3">
                  <c:v>Уважение коллег, %</c:v>
                </c:pt>
                <c:pt idx="4">
                  <c:v>Внимание администрации, %</c:v>
                </c:pt>
                <c:pt idx="5">
                  <c:v>Отношения с родителями, %</c:v>
                </c:pt>
                <c:pt idx="6">
                  <c:v>Стабильность, %</c:v>
                </c:pt>
                <c:pt idx="7">
                  <c:v>Другое, %</c:v>
                </c:pt>
              </c:strCache>
            </c:strRef>
          </c:cat>
          <c:val>
            <c:numRef>
              <c:f>Лист3!$B$6:$I$6</c:f>
              <c:numCache>
                <c:formatCode>0.00%</c:formatCode>
                <c:ptCount val="8"/>
                <c:pt idx="0">
                  <c:v>0.1905</c:v>
                </c:pt>
                <c:pt idx="1">
                  <c:v>0.57140000000000002</c:v>
                </c:pt>
                <c:pt idx="2">
                  <c:v>0.28570000000000001</c:v>
                </c:pt>
                <c:pt idx="3">
                  <c:v>0.14290000000000017</c:v>
                </c:pt>
                <c:pt idx="4">
                  <c:v>0.1905</c:v>
                </c:pt>
                <c:pt idx="5">
                  <c:v>0</c:v>
                </c:pt>
                <c:pt idx="6">
                  <c:v>0.38100000000000039</c:v>
                </c:pt>
                <c:pt idx="7">
                  <c:v>0</c:v>
                </c:pt>
              </c:numCache>
            </c:numRef>
          </c:val>
        </c:ser>
        <c:axId val="75014912"/>
        <c:axId val="75016448"/>
      </c:barChart>
      <c:catAx>
        <c:axId val="75014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5016448"/>
        <c:crosses val="autoZero"/>
        <c:auto val="1"/>
        <c:lblAlgn val="ctr"/>
        <c:lblOffset val="100"/>
      </c:catAx>
      <c:valAx>
        <c:axId val="7501644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50149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ru-RU"/>
          </a:p>
        </c:txPr>
      </c:legendEntry>
      <c:layout>
        <c:manualLayout>
          <c:xMode val="edge"/>
          <c:yMode val="edge"/>
          <c:x val="0.108352015755973"/>
          <c:y val="1.8006707494896475E-2"/>
          <c:w val="0.8775279640725695"/>
          <c:h val="7.8184115874404575E-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Лист4!$B$19</c:f>
              <c:strCache>
                <c:ptCount val="1"/>
                <c:pt idx="0">
                  <c:v>9 возможности карьерного роста</c:v>
                </c:pt>
              </c:strCache>
            </c:strRef>
          </c:tx>
          <c:dPt>
            <c:idx val="1"/>
            <c:spPr>
              <a:solidFill>
                <a:srgbClr val="CC66FF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rgbClr val="FF9933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</c:dPt>
          <c:dPt>
            <c:idx val="6"/>
            <c:spPr>
              <a:solidFill>
                <a:schemeClr val="bg1">
                  <a:lumMod val="65000"/>
                </a:schemeClr>
              </a:solidFill>
            </c:spPr>
          </c:dPt>
          <c:cat>
            <c:strRef>
              <c:f>Лист4!$A$20:$A$24</c:f>
              <c:strCache>
                <c:ptCount val="5"/>
                <c:pt idx="0">
                  <c:v>Страна</c:v>
                </c:pt>
                <c:pt idx="1">
                  <c:v>Курская область</c:v>
                </c:pt>
                <c:pt idx="2">
                  <c:v>Ненецкий АО</c:v>
                </c:pt>
                <c:pt idx="3">
                  <c:v>Чукотский АО</c:v>
                </c:pt>
                <c:pt idx="4">
                  <c:v>Саратовская область</c:v>
                </c:pt>
              </c:strCache>
            </c:strRef>
          </c:cat>
          <c:val>
            <c:numRef>
              <c:f>Лист4!$B$20:$B$24</c:f>
              <c:numCache>
                <c:formatCode>0.00%</c:formatCode>
                <c:ptCount val="5"/>
                <c:pt idx="0">
                  <c:v>0.63200000000000078</c:v>
                </c:pt>
                <c:pt idx="1">
                  <c:v>0.80449999999999999</c:v>
                </c:pt>
                <c:pt idx="2">
                  <c:v>0.91670000000000063</c:v>
                </c:pt>
                <c:pt idx="3">
                  <c:v>0.92310000000000003</c:v>
                </c:pt>
                <c:pt idx="4">
                  <c:v>0.70780000000000065</c:v>
                </c:pt>
              </c:numCache>
            </c:numRef>
          </c:val>
        </c:ser>
        <c:axId val="75528448"/>
        <c:axId val="75542528"/>
      </c:barChart>
      <c:catAx>
        <c:axId val="755284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5542528"/>
        <c:crosses val="autoZero"/>
        <c:auto val="1"/>
        <c:lblAlgn val="ctr"/>
        <c:lblOffset val="100"/>
      </c:catAx>
      <c:valAx>
        <c:axId val="7554252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552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20265230004162"/>
          <c:y val="3.8438844230045434E-2"/>
          <c:w val="0.18427103191048491"/>
          <c:h val="0.9147974706941474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104D70-BBEB-4FC7-ABDE-00432DE3F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323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04D70-BBEB-4FC7-ABDE-00432DE3FE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04D70-BBEB-4FC7-ABDE-00432DE3FE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04D70-BBEB-4FC7-ABDE-00432DE3FE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04D70-BBEB-4FC7-ABDE-00432DE3FE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40653-4F0B-440C-860B-FB8F51C20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016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37CFB-0482-4042-97E5-CDFB426ED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734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A8B96-6FE2-4216-9B57-82D09C968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199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55EA9-902A-4C1E-867D-14044005C4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50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3B7D9-01D9-445E-96B6-64A507F915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926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C5EF8-D04E-4FB4-8103-D217CC1A9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23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232F7-A654-4DF4-811E-0344F7319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621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0B9C7-61B0-46CF-85B5-F2C5B230E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73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50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D0748-88DB-4E07-BFEA-6D1B772897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51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018F4-F802-4443-AC89-FAA55FCCF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97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640653-4F0B-440C-860B-FB8F51C20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608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580" y="0"/>
            <a:ext cx="702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САРАТОВСКИЙ ОБЛАСТНОЙ ИНСТИТУТ РАЗВИТИЯ ОБРАЗОВАНИЯ</a:t>
            </a:r>
            <a:endParaRPr lang="ru-RU" sz="1400" b="1" dirty="0">
              <a:solidFill>
                <a:srgbClr val="FF99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3380" y="1076288"/>
            <a:ext cx="692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Сопровождение молодых педагогов Саратовской области: опыт, проблемы и перспективы развития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0" y="3175361"/>
            <a:ext cx="91440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Рыхлова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Наталья Николаевна</a:t>
            </a:r>
          </a:p>
          <a:p>
            <a:pPr algn="ctr"/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Проректор Саратовского областного института развития образования,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кандидат философских наук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35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135" y="1025259"/>
            <a:ext cx="744501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/>
              <a:t>Региональный конкурс «Педагогический дебют» проводится с 2007 года. В 2012 году он стал этапом Всероссийского конкурса для молодых педагогов и управленцев. 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/>
              <a:t>С 2010  в регионе проходит фестиваль «Созвездие молодых талантов». 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/>
              <a:t>С 2012 года проводится региональный конкурс для молодых педагогов системы профессионального образования «Профи XXI век».</a:t>
            </a:r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66495" y="109984"/>
            <a:ext cx="818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Опыт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76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66495" y="96921"/>
            <a:ext cx="818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Результаты,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52500" y="1057275"/>
            <a:ext cx="7124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accent1"/>
                </a:solidFill>
              </a:rPr>
              <a:t>Возможности карьерного роста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09650" y="2009775"/>
          <a:ext cx="747712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565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47799" y="923925"/>
            <a:ext cx="650557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u="sng" dirty="0" smtClean="0">
              <a:solidFill>
                <a:schemeClr val="accent1"/>
              </a:solidFill>
            </a:endParaRPr>
          </a:p>
          <a:p>
            <a:r>
              <a:rPr lang="ru-RU" sz="2800" b="1" u="sng" dirty="0" smtClean="0">
                <a:solidFill>
                  <a:schemeClr val="accent1"/>
                </a:solidFill>
              </a:rPr>
              <a:t>Из анкетирования молодых педагогов</a:t>
            </a:r>
          </a:p>
          <a:p>
            <a:endParaRPr lang="ru-RU" sz="2800" b="1" u="sng" dirty="0" smtClean="0">
              <a:solidFill>
                <a:schemeClr val="accent1"/>
              </a:solidFill>
            </a:endParaRPr>
          </a:p>
          <a:p>
            <a:r>
              <a:rPr lang="ru-RU" b="1" dirty="0" smtClean="0"/>
              <a:t>На чем сегодня сосредоточено Ваше основное внимание?</a:t>
            </a:r>
          </a:p>
          <a:p>
            <a:endParaRPr lang="ru-RU" b="1" dirty="0" smtClean="0"/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 Приобретение новых умений, освоение новых деятельностей в рамках педагогической деятельности (например, менеджер проектов, эксперт, диагност, </a:t>
            </a:r>
            <a:r>
              <a:rPr lang="ru-RU" dirty="0" err="1" smtClean="0"/>
              <a:t>тьютор</a:t>
            </a:r>
            <a:r>
              <a:rPr lang="ru-RU" dirty="0" smtClean="0"/>
              <a:t> и т.д.) - 11%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Особых планов нет - 3.6%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Работа в молодежной общественной профессиональной организации - 1.6%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Уход из профессии - 1.6%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 Организация новых педагогических практик на своей территории - 1.1%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81149" y="200025"/>
            <a:ext cx="62769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Проблемы, выявленные в ходе </a:t>
            </a:r>
            <a:r>
              <a:rPr lang="ru-RU" sz="20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6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432" y="149173"/>
            <a:ext cx="818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5211" y="1020969"/>
            <a:ext cx="7393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</a:rPr>
              <a:t>Из анкетирования директоров школ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6775" y="1514475"/>
            <a:ext cx="68103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Является ли предметом Вашего специального внимания нагрузка молодого педагога?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ru-RU" dirty="0" smtClean="0"/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Да, чем больше нагрузка, тем полезнее - 2.6%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Считаю это важным, но специально этим не занимаюсь - 10.5%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Нет, вопросы его нагрузки решаются по общим правилам для всех педагогов - 15.8%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dirty="0" smtClean="0"/>
              <a:t>Свой ответ - 2.6%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83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432" y="149173"/>
            <a:ext cx="818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Перспективы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7644" y="2038348"/>
            <a:ext cx="79672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sz="2400" dirty="0" smtClean="0"/>
              <a:t>Анализ результатов исследования</a:t>
            </a:r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Clr>
                <a:srgbClr val="FF9933"/>
              </a:buClr>
              <a:buFont typeface="Wingdings" pitchFamily="2" charset="2"/>
              <a:buChar char="v"/>
            </a:pPr>
            <a:r>
              <a:rPr lang="ru-RU" sz="2400" dirty="0" smtClean="0"/>
              <a:t>Внесение изменений в региональные и муниципальные программы сопровождения молодых педагогов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68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580" y="0"/>
            <a:ext cx="7023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9933"/>
                </a:solidFill>
              </a:rPr>
              <a:t>САРАТОВСКИЙ ОБЛАСТНОЙ ИНСТИТУТ РАЗВИТИЯ ОБРАЗОВАНИЯ</a:t>
            </a:r>
            <a:endParaRPr lang="ru-RU" sz="1400" b="1" dirty="0">
              <a:solidFill>
                <a:srgbClr val="FF99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3380" y="1076288"/>
            <a:ext cx="692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Сопровождение молодых педагогов Саратовской области: опыт, проблемы и перспективы развития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0" y="3175361"/>
            <a:ext cx="91440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Рыхлова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Наталья Николаевна</a:t>
            </a:r>
          </a:p>
          <a:p>
            <a:pPr algn="ctr"/>
            <a:endParaRPr lang="ru-RU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Проректор Саратовского областного института развития образования,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кандидат философских наук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35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9530" y="1116701"/>
            <a:ext cx="69753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</a:rPr>
              <a:t>Уровни сопровождения молодого педагога </a:t>
            </a:r>
          </a:p>
          <a:p>
            <a:endParaRPr lang="ru-RU" sz="2400" b="1" u="sng" dirty="0" smtClean="0">
              <a:solidFill>
                <a:schemeClr val="accent1"/>
              </a:solidFill>
            </a:endParaRP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методическая служба образовательной организации; 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/>
              <a:t>муниципальная методическая служба; 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400" dirty="0" smtClean="0"/>
              <a:t>региональная методическая служба.</a:t>
            </a:r>
          </a:p>
          <a:p>
            <a:endParaRPr lang="ru-RU" sz="2400" dirty="0">
              <a:solidFill>
                <a:schemeClr val="accent6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01629" y="26635"/>
            <a:ext cx="818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Региональный опыт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9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1075" y="114300"/>
            <a:ext cx="786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Результаты,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238249" y="981075"/>
          <a:ext cx="6810375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99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1075" y="209550"/>
            <a:ext cx="7869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Результаты,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38200" y="1457325"/>
          <a:ext cx="74295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99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6275" y="1314450"/>
            <a:ext cx="78929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9933"/>
              </a:buClr>
            </a:pPr>
            <a:r>
              <a:rPr lang="ru-RU" sz="2800" dirty="0" smtClean="0"/>
              <a:t>	</a:t>
            </a:r>
            <a:r>
              <a:rPr lang="ru-RU" sz="2800" b="1" u="sng" dirty="0" smtClean="0">
                <a:solidFill>
                  <a:schemeClr val="accent1"/>
                </a:solidFill>
              </a:rPr>
              <a:t>Формы методического сопровождения молодых педагогов </a:t>
            </a:r>
          </a:p>
          <a:p>
            <a:pPr marL="285750" indent="-285750">
              <a:buClr>
                <a:srgbClr val="FF9933"/>
              </a:buClr>
            </a:pPr>
            <a:endParaRPr lang="ru-RU" sz="2800" b="1" u="sng" dirty="0" smtClean="0">
              <a:solidFill>
                <a:schemeClr val="accent1"/>
              </a:solidFill>
            </a:endParaRPr>
          </a:p>
          <a:p>
            <a:pPr marL="285750" indent="-285750">
              <a:buClr>
                <a:srgbClr val="FF9933"/>
              </a:buClr>
              <a:buFont typeface="Wingdings" pitchFamily="2" charset="2"/>
              <a:buChar char="v"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организация наставничества;</a:t>
            </a:r>
          </a:p>
          <a:p>
            <a:pPr marL="285750" indent="-285750">
              <a:buClr>
                <a:srgbClr val="FF9933"/>
              </a:buClr>
              <a:buFont typeface="Wingdings" pitchFamily="2" charset="2"/>
              <a:buChar char="v"/>
            </a:pPr>
            <a:r>
              <a:rPr lang="ru-RU" sz="2800" dirty="0" smtClean="0"/>
              <a:t>работа муниципальных объединений молодых </a:t>
            </a:r>
            <a:r>
              <a:rPr lang="ru-RU" sz="2800" dirty="0" smtClean="0"/>
              <a:t>педагогов, </a:t>
            </a:r>
            <a:r>
              <a:rPr lang="ru-RU" sz="2800" dirty="0" smtClean="0"/>
              <a:t>регионального клуба  «Молодость»;</a:t>
            </a:r>
          </a:p>
          <a:p>
            <a:pPr marL="285750" indent="-285750">
              <a:buClr>
                <a:srgbClr val="FF9933"/>
              </a:buClr>
              <a:buFont typeface="Wingdings" pitchFamily="2" charset="2"/>
              <a:buChar char="v"/>
            </a:pPr>
            <a:r>
              <a:rPr lang="ru-RU" sz="2800" dirty="0" smtClean="0"/>
              <a:t> проведение фестивалей, конференций, конкурсов.</a:t>
            </a:r>
          </a:p>
          <a:p>
            <a:pPr marL="285750" indent="-285750">
              <a:buClr>
                <a:srgbClr val="FF9933"/>
              </a:buClr>
              <a:buFont typeface="Wingdings" pitchFamily="2" charset="2"/>
              <a:buChar char="v"/>
            </a:pP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81075" y="0"/>
            <a:ext cx="7869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Опыт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9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66495" y="96921"/>
            <a:ext cx="818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Результаты,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162050" y="1104900"/>
          <a:ext cx="737235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565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432" y="149173"/>
            <a:ext cx="8184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Основные достоинства работы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</a:rPr>
              <a:t>(результаты общероссийского исследования) 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228725" y="981075"/>
          <a:ext cx="7305675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1668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9261" y="1129764"/>
            <a:ext cx="76017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</a:rPr>
              <a:t>Традиционные события молодых педагогов:  </a:t>
            </a:r>
            <a:endParaRPr lang="ru-RU" sz="1600" b="1" u="sng" dirty="0">
              <a:solidFill>
                <a:schemeClr val="accent1"/>
              </a:solidFill>
              <a:ea typeface="Verdana" pitchFamily="34" charset="0"/>
              <a:cs typeface="Verdana" pitchFamily="34" charset="0"/>
            </a:endParaRPr>
          </a:p>
          <a:p>
            <a:pPr lvl="1">
              <a:buClr>
                <a:srgbClr val="FF9933"/>
              </a:buClr>
              <a:buSzPct val="100000"/>
            </a:pPr>
            <a:endParaRPr lang="ru-RU" sz="2000" dirty="0" smtClean="0">
              <a:ea typeface="Verdana" pitchFamily="34" charset="0"/>
              <a:cs typeface="Verdana" pitchFamily="34" charset="0"/>
            </a:endParaRP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000" dirty="0" smtClean="0">
                <a:ea typeface="Verdana" pitchFamily="34" charset="0"/>
                <a:cs typeface="Verdana" pitchFamily="34" charset="0"/>
              </a:rPr>
              <a:t>курсы повышения квалификации для молодых педагогов «Совершенствование педагогического мастерства в системе образования»;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000" dirty="0" smtClean="0"/>
              <a:t>конкурсы «Педагогический дебют», «Профи XXI век»;</a:t>
            </a:r>
          </a:p>
          <a:p>
            <a:pPr marL="742950" lvl="1" indent="-285750">
              <a:buClr>
                <a:srgbClr val="FF9933"/>
              </a:buClr>
              <a:buSzPct val="100000"/>
              <a:buFont typeface="Wingdings" pitchFamily="2" charset="2"/>
              <a:buChar char="v"/>
            </a:pPr>
            <a:r>
              <a:rPr lang="ru-RU" sz="2000" dirty="0" smtClean="0"/>
              <a:t>фестиваль «Созвездие молодых талантов».</a:t>
            </a:r>
          </a:p>
          <a:p>
            <a:endParaRPr lang="ru-RU" sz="2000" dirty="0"/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66495" y="96921"/>
            <a:ext cx="8184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Опыт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65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9261" y="1129764"/>
            <a:ext cx="76017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Количество высказываний о профессиональном самочувствии в региональном разрезе</a:t>
            </a:r>
          </a:p>
          <a:p>
            <a:endParaRPr lang="ru-RU" sz="2400" b="1" dirty="0" smtClean="0">
              <a:solidFill>
                <a:schemeClr val="accent1"/>
              </a:solidFill>
            </a:endParaRPr>
          </a:p>
          <a:p>
            <a:endParaRPr lang="ru-RU" sz="2400" b="1" dirty="0" smtClean="0">
              <a:solidFill>
                <a:schemeClr val="accent1"/>
              </a:solidFill>
            </a:endParaRPr>
          </a:p>
          <a:p>
            <a:endParaRPr lang="ru-RU" sz="2400" b="1" dirty="0" smtClean="0">
              <a:solidFill>
                <a:schemeClr val="accent1"/>
              </a:solidFill>
            </a:endParaRPr>
          </a:p>
          <a:p>
            <a:endParaRPr lang="ru-RU" sz="2000" dirty="0"/>
          </a:p>
          <a:p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66495" y="96921"/>
            <a:ext cx="818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Результаты, выявленные в ходе </a:t>
            </a:r>
            <a:r>
              <a:rPr lang="ru-RU" sz="2400" b="1" dirty="0" smtClean="0">
                <a:solidFill>
                  <a:schemeClr val="accent1"/>
                </a:solidFill>
              </a:rPr>
              <a:t>общероссийского исследования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0108-7606-48D8-ABBF-424AB345000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81026" y="2438399"/>
          <a:ext cx="8248648" cy="233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597"/>
                <a:gridCol w="1969902"/>
                <a:gridCol w="1914525"/>
                <a:gridCol w="1181100"/>
                <a:gridCol w="1152524"/>
              </a:tblGrid>
              <a:tr h="116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Профессия: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моё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Профессия: не моё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ОУ: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моё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ОУ: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моё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66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Саратовская область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305</a:t>
                      </a:r>
                      <a:endParaRPr lang="ru-RU" sz="4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4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565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9403</TotalTime>
  <Words>443</Words>
  <Application>Microsoft Office PowerPoint</Application>
  <PresentationFormat>Экран (4:3)</PresentationFormat>
  <Paragraphs>111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jorj</dc:creator>
  <cp:lastModifiedBy>RyhlovaNN</cp:lastModifiedBy>
  <cp:revision>1573</cp:revision>
  <dcterms:created xsi:type="dcterms:W3CDTF">2003-07-16T04:32:51Z</dcterms:created>
  <dcterms:modified xsi:type="dcterms:W3CDTF">2015-06-05T12:10:26Z</dcterms:modified>
</cp:coreProperties>
</file>